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4"/>
  </p:sldMasterIdLst>
  <p:notesMasterIdLst>
    <p:notesMasterId r:id="rId33"/>
  </p:notesMasterIdLst>
  <p:handoutMasterIdLst>
    <p:handoutMasterId r:id="rId34"/>
  </p:handoutMasterIdLst>
  <p:sldIdLst>
    <p:sldId id="256" r:id="rId5"/>
    <p:sldId id="279" r:id="rId6"/>
    <p:sldId id="260" r:id="rId7"/>
    <p:sldId id="285" r:id="rId8"/>
    <p:sldId id="271" r:id="rId9"/>
    <p:sldId id="264" r:id="rId10"/>
    <p:sldId id="287" r:id="rId11"/>
    <p:sldId id="294" r:id="rId12"/>
    <p:sldId id="292" r:id="rId13"/>
    <p:sldId id="302" r:id="rId14"/>
    <p:sldId id="291" r:id="rId15"/>
    <p:sldId id="303" r:id="rId16"/>
    <p:sldId id="304" r:id="rId17"/>
    <p:sldId id="297" r:id="rId18"/>
    <p:sldId id="296" r:id="rId19"/>
    <p:sldId id="305" r:id="rId20"/>
    <p:sldId id="306" r:id="rId21"/>
    <p:sldId id="307" r:id="rId22"/>
    <p:sldId id="321" r:id="rId23"/>
    <p:sldId id="315" r:id="rId24"/>
    <p:sldId id="314" r:id="rId25"/>
    <p:sldId id="313" r:id="rId26"/>
    <p:sldId id="320" r:id="rId27"/>
    <p:sldId id="316" r:id="rId28"/>
    <p:sldId id="317" r:id="rId29"/>
    <p:sldId id="318" r:id="rId30"/>
    <p:sldId id="259" r:id="rId31"/>
    <p:sldId id="28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4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8DE"/>
    <a:srgbClr val="D3122D"/>
    <a:srgbClr val="D8C9B2"/>
    <a:srgbClr val="CEBFA8"/>
    <a:srgbClr val="CDC1AB"/>
    <a:srgbClr val="FBFBFB"/>
    <a:srgbClr val="FDFDFD"/>
    <a:srgbClr val="EAEAEA"/>
    <a:srgbClr val="DBDBDB"/>
    <a:srgbClr val="4F53C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10F5DE-5CAD-BE4D-B349-0931550748A2}" v="3" dt="2021-12-01T20:24:05.184"/>
    <p1510:client id="{DD52C3BA-EF5D-4429-B030-9948DDAF6135}" v="1873" dt="2021-12-01T19:13:16.833"/>
    <p1510:client id="{AF6DA992-82FC-427B-AC56-350EE846D0F3}" v="1033" dt="2021-12-02T07:14:30.673"/>
  </p1510:revLst>
</p1510:revInfo>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Style moyen 3 - Accentuation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89" autoAdjust="0"/>
  </p:normalViewPr>
  <p:slideViewPr>
    <p:cSldViewPr snapToGrid="0">
      <p:cViewPr varScale="1">
        <p:scale>
          <a:sx n="76" d="100"/>
          <a:sy n="76" d="100"/>
        </p:scale>
        <p:origin x="1352" y="60"/>
      </p:cViewPr>
      <p:guideLst>
        <p:guide orient="horz" pos="3748"/>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ayar\OneDrive\Bureau\Costs%20and%20revenu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200" b="0" i="0" u="none" strike="noStrike" kern="1200" baseline="0">
                <a:solidFill>
                  <a:srgbClr val="C00000"/>
                </a:solidFill>
                <a:latin typeface="+mn-lt"/>
                <a:ea typeface="+mn-ea"/>
                <a:cs typeface="+mn-cs"/>
              </a:defRPr>
            </a:pPr>
            <a:r>
              <a:rPr lang="en-US" b="0">
                <a:solidFill>
                  <a:srgbClr val="C00000"/>
                </a:solidFill>
              </a:rPr>
              <a:t>Costs</a:t>
            </a:r>
          </a:p>
        </c:rich>
      </c:tx>
      <c:overlay val="0"/>
      <c:spPr>
        <a:noFill/>
        <a:ln>
          <a:noFill/>
        </a:ln>
        <a:effectLst/>
      </c:spPr>
      <c:txPr>
        <a:bodyPr rot="0" spcFirstLastPara="1" vertOverflow="ellipsis" vert="horz" wrap="square" anchor="ctr" anchorCtr="1"/>
        <a:lstStyle/>
        <a:p>
          <a:pPr>
            <a:defRPr sz="2200" b="0" i="0" u="none" strike="noStrike" kern="1200" baseline="0">
              <a:solidFill>
                <a:srgbClr val="C00000"/>
              </a:solidFill>
              <a:latin typeface="+mn-lt"/>
              <a:ea typeface="+mn-ea"/>
              <a:cs typeface="+mn-cs"/>
            </a:defRPr>
          </a:pPr>
          <a:endParaRPr lang="LID4096"/>
        </a:p>
      </c:txPr>
    </c:title>
    <c:autoTitleDeleted val="0"/>
    <c:plotArea>
      <c:layout/>
      <c:doughnutChart>
        <c:varyColors val="1"/>
        <c:ser>
          <c:idx val="0"/>
          <c:order val="0"/>
          <c:tx>
            <c:strRef>
              <c:f>Feuil1!$B$1</c:f>
              <c:strCache>
                <c:ptCount val="1"/>
                <c:pt idx="0">
                  <c:v>Ventes</c:v>
                </c:pt>
              </c:strCache>
            </c:strRef>
          </c:tx>
          <c:dPt>
            <c:idx val="0"/>
            <c:bubble3D val="0"/>
            <c:spPr>
              <a:solidFill>
                <a:schemeClr val="accent5">
                  <a:tint val="54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2605-4575-A37B-8F99D3A89D16}"/>
              </c:ext>
            </c:extLst>
          </c:dPt>
          <c:dPt>
            <c:idx val="1"/>
            <c:bubble3D val="0"/>
            <c:spPr>
              <a:solidFill>
                <a:schemeClr val="accent5">
                  <a:tint val="77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2605-4575-A37B-8F99D3A89D16}"/>
              </c:ext>
            </c:extLst>
          </c:dPt>
          <c:dPt>
            <c:idx val="2"/>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2605-4575-A37B-8F99D3A89D16}"/>
              </c:ext>
            </c:extLst>
          </c:dPt>
          <c:dPt>
            <c:idx val="3"/>
            <c:bubble3D val="0"/>
            <c:spPr>
              <a:solidFill>
                <a:schemeClr val="accent5">
                  <a:shade val="76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2605-4575-A37B-8F99D3A89D16}"/>
              </c:ext>
            </c:extLst>
          </c:dPt>
          <c:dPt>
            <c:idx val="4"/>
            <c:bubble3D val="0"/>
            <c:spPr>
              <a:solidFill>
                <a:schemeClr val="accent5">
                  <a:shade val="53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2605-4575-A37B-8F99D3A89D16}"/>
              </c:ext>
            </c:extLst>
          </c:dPt>
          <c:dLbls>
            <c:dLbl>
              <c:idx val="0"/>
              <c:tx>
                <c:rich>
                  <a:bodyPr/>
                  <a:lstStyle/>
                  <a:p>
                    <a:fld id="{7E22A01C-AB8C-47EB-8DAE-E18BA3A2C761}" type="PERCENTAGE">
                      <a:rPr lang="en-US">
                        <a:solidFill>
                          <a:schemeClr val="tx1"/>
                        </a:solidFill>
                      </a:rPr>
                      <a:pPr/>
                      <a:t>[PERCENTAGE]</a:t>
                    </a:fld>
                    <a:endParaRPr lang="LID4096"/>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605-4575-A37B-8F99D3A89D1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LID4096"/>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Product development</c:v>
                </c:pt>
                <c:pt idx="1">
                  <c:v>Salaries</c:v>
                </c:pt>
                <c:pt idx="2">
                  <c:v>Pre-clinical trials</c:v>
                </c:pt>
                <c:pt idx="3">
                  <c:v>Clinical trials</c:v>
                </c:pt>
                <c:pt idx="4">
                  <c:v>Regulatory</c:v>
                </c:pt>
              </c:strCache>
            </c:strRef>
          </c:cat>
          <c:val>
            <c:numRef>
              <c:f>Feuil1!$B$2:$B$6</c:f>
              <c:numCache>
                <c:formatCode>General</c:formatCode>
                <c:ptCount val="5"/>
                <c:pt idx="0">
                  <c:v>1300</c:v>
                </c:pt>
                <c:pt idx="1">
                  <c:v>3200</c:v>
                </c:pt>
                <c:pt idx="2">
                  <c:v>950</c:v>
                </c:pt>
                <c:pt idx="3">
                  <c:v>5000</c:v>
                </c:pt>
                <c:pt idx="4">
                  <c:v>840</c:v>
                </c:pt>
              </c:numCache>
            </c:numRef>
          </c:val>
          <c:extLst>
            <c:ext xmlns:c16="http://schemas.microsoft.com/office/drawing/2014/chart" uri="{C3380CC4-5D6E-409C-BE32-E72D297353CC}">
              <c16:uniqueId val="{0000000A-2605-4575-A37B-8F99D3A89D16}"/>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layout>
        <c:manualLayout>
          <c:xMode val="edge"/>
          <c:yMode val="edge"/>
          <c:x val="5.0000008161161402E-2"/>
          <c:y val="0.92386742838771707"/>
          <c:w val="0.8999999836776772"/>
          <c:h val="6.3684440865742986E-2"/>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LID4096"/>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200" b="0" i="0" u="none" strike="noStrike" kern="1200" baseline="0">
                <a:solidFill>
                  <a:srgbClr val="C00000"/>
                </a:solidFill>
                <a:latin typeface="+mn-lt"/>
                <a:ea typeface="+mn-ea"/>
                <a:cs typeface="+mn-cs"/>
              </a:defRPr>
            </a:pPr>
            <a:r>
              <a:rPr lang="en-US" b="0">
                <a:solidFill>
                  <a:srgbClr val="C00000"/>
                </a:solidFill>
              </a:rPr>
              <a:t>Grants &amp; investments</a:t>
            </a:r>
          </a:p>
        </c:rich>
      </c:tx>
      <c:overlay val="0"/>
      <c:spPr>
        <a:noFill/>
        <a:ln>
          <a:noFill/>
        </a:ln>
        <a:effectLst/>
      </c:spPr>
      <c:txPr>
        <a:bodyPr rot="0" spcFirstLastPara="1" vertOverflow="ellipsis" vert="horz" wrap="square" anchor="ctr" anchorCtr="1"/>
        <a:lstStyle/>
        <a:p>
          <a:pPr>
            <a:defRPr sz="2200" b="0" i="0" u="none" strike="noStrike" kern="1200" baseline="0">
              <a:solidFill>
                <a:srgbClr val="C00000"/>
              </a:solidFill>
              <a:latin typeface="+mn-lt"/>
              <a:ea typeface="+mn-ea"/>
              <a:cs typeface="+mn-cs"/>
            </a:defRPr>
          </a:pPr>
          <a:endParaRPr lang="LID4096"/>
        </a:p>
      </c:txPr>
    </c:title>
    <c:autoTitleDeleted val="0"/>
    <c:plotArea>
      <c:layout>
        <c:manualLayout>
          <c:layoutTarget val="inner"/>
          <c:xMode val="edge"/>
          <c:yMode val="edge"/>
          <c:x val="0.2876938337039317"/>
          <c:y val="0.21164793214188204"/>
          <c:w val="0.42461216936890883"/>
          <c:h val="0.63700730811753226"/>
        </c:manualLayout>
      </c:layout>
      <c:doughnutChart>
        <c:varyColors val="1"/>
        <c:ser>
          <c:idx val="0"/>
          <c:order val="0"/>
          <c:tx>
            <c:strRef>
              <c:f>Feuil1!$B$1</c:f>
              <c:strCache>
                <c:ptCount val="1"/>
                <c:pt idx="0">
                  <c:v>Grants and investments</c:v>
                </c:pt>
              </c:strCache>
            </c:strRef>
          </c:tx>
          <c:dPt>
            <c:idx val="0"/>
            <c:bubble3D val="0"/>
            <c:spPr>
              <a:solidFill>
                <a:schemeClr val="accent2">
                  <a:tint val="54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3C06-4B29-9830-72B2AD73F8C3}"/>
              </c:ext>
            </c:extLst>
          </c:dPt>
          <c:dPt>
            <c:idx val="1"/>
            <c:bubble3D val="0"/>
            <c:spPr>
              <a:solidFill>
                <a:schemeClr val="accent2">
                  <a:tint val="77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3C06-4B29-9830-72B2AD73F8C3}"/>
              </c:ext>
            </c:extLst>
          </c:dPt>
          <c:dPt>
            <c:idx val="2"/>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3C06-4B29-9830-72B2AD73F8C3}"/>
              </c:ext>
            </c:extLst>
          </c:dPt>
          <c:dPt>
            <c:idx val="3"/>
            <c:bubble3D val="0"/>
            <c:spPr>
              <a:solidFill>
                <a:schemeClr val="accent2">
                  <a:shade val="76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3C06-4B29-9830-72B2AD73F8C3}"/>
              </c:ext>
            </c:extLst>
          </c:dPt>
          <c:dPt>
            <c:idx val="4"/>
            <c:bubble3D val="0"/>
            <c:spPr>
              <a:solidFill>
                <a:schemeClr val="accent2">
                  <a:shade val="53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3C06-4B29-9830-72B2AD73F8C3}"/>
              </c:ext>
            </c:extLst>
          </c:dPt>
          <c:dLbls>
            <c:dLbl>
              <c:idx val="0"/>
              <c:layout>
                <c:manualLayout>
                  <c:x val="6.2188049807241526E-3"/>
                  <c:y val="6.2196744955390973E-3"/>
                </c:manualLayout>
              </c:layout>
              <c:tx>
                <c:rich>
                  <a:bodyPr/>
                  <a:lstStyle/>
                  <a:p>
                    <a:r>
                      <a:rPr lang="en-US">
                        <a:solidFill>
                          <a:schemeClr val="tx1"/>
                        </a:solidFill>
                      </a:rPr>
                      <a:t>2%</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C06-4B29-9830-72B2AD73F8C3}"/>
                </c:ext>
              </c:extLst>
            </c:dLbl>
            <c:dLbl>
              <c:idx val="2"/>
              <c:tx>
                <c:rich>
                  <a:bodyPr/>
                  <a:lstStyle/>
                  <a:p>
                    <a:fld id="{B4B9A880-C75B-4294-A3C9-2D9F85AFBE38}" type="PERCENTAGE">
                      <a:rPr lang="en-US">
                        <a:solidFill>
                          <a:schemeClr val="tx1"/>
                        </a:solidFill>
                      </a:rPr>
                      <a:pPr/>
                      <a:t>[PERCENTAGE]</a:t>
                    </a:fld>
                    <a:endParaRPr lang="LID4096"/>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C06-4B29-9830-72B2AD73F8C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LID4096"/>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Intramural &amp; FFF</c:v>
                </c:pt>
                <c:pt idx="1">
                  <c:v>Sponsor</c:v>
                </c:pt>
                <c:pt idx="2">
                  <c:v>Additional</c:v>
                </c:pt>
                <c:pt idx="3">
                  <c:v>Innosuisse</c:v>
                </c:pt>
                <c:pt idx="4">
                  <c:v>Series A</c:v>
                </c:pt>
              </c:strCache>
            </c:strRef>
          </c:cat>
          <c:val>
            <c:numRef>
              <c:f>Feuil1!$B$2:$B$6</c:f>
              <c:numCache>
                <c:formatCode>General</c:formatCode>
                <c:ptCount val="5"/>
                <c:pt idx="0">
                  <c:v>300</c:v>
                </c:pt>
                <c:pt idx="1">
                  <c:v>2500</c:v>
                </c:pt>
                <c:pt idx="2">
                  <c:v>700</c:v>
                </c:pt>
                <c:pt idx="3">
                  <c:v>800</c:v>
                </c:pt>
                <c:pt idx="4">
                  <c:v>10000</c:v>
                </c:pt>
              </c:numCache>
            </c:numRef>
          </c:val>
          <c:extLst>
            <c:ext xmlns:c16="http://schemas.microsoft.com/office/drawing/2014/chart" uri="{C3380CC4-5D6E-409C-BE32-E72D297353CC}">
              <c16:uniqueId val="{0000000A-3C06-4B29-9830-72B2AD73F8C3}"/>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layout>
        <c:manualLayout>
          <c:xMode val="edge"/>
          <c:yMode val="edge"/>
          <c:x val="9.3580936441038279E-2"/>
          <c:y val="0.93636048645690362"/>
          <c:w val="0.81283812711792336"/>
          <c:h val="6.363951354309634E-2"/>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LID4096"/>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200" b="0" i="0" u="none" strike="noStrike" kern="1200" baseline="0">
                <a:solidFill>
                  <a:srgbClr val="C00000"/>
                </a:solidFill>
                <a:latin typeface="+mn-lt"/>
                <a:ea typeface="+mn-ea"/>
                <a:cs typeface="+mn-cs"/>
              </a:defRPr>
            </a:pPr>
            <a:r>
              <a:rPr lang="en-US" b="0">
                <a:solidFill>
                  <a:srgbClr val="C00000"/>
                </a:solidFill>
              </a:rPr>
              <a:t>Previous seed</a:t>
            </a:r>
            <a:r>
              <a:rPr lang="en-US" b="0" baseline="0">
                <a:solidFill>
                  <a:srgbClr val="C00000"/>
                </a:solidFill>
              </a:rPr>
              <a:t> </a:t>
            </a:r>
            <a:r>
              <a:rPr lang="en-US" b="0">
                <a:solidFill>
                  <a:srgbClr val="C00000"/>
                </a:solidFill>
              </a:rPr>
              <a:t>investments</a:t>
            </a:r>
          </a:p>
        </c:rich>
      </c:tx>
      <c:layout>
        <c:manualLayout>
          <c:xMode val="edge"/>
          <c:yMode val="edge"/>
          <c:x val="0.24831459775512565"/>
          <c:y val="0"/>
        </c:manualLayout>
      </c:layout>
      <c:overlay val="0"/>
      <c:spPr>
        <a:noFill/>
        <a:ln>
          <a:noFill/>
        </a:ln>
        <a:effectLst/>
      </c:spPr>
      <c:txPr>
        <a:bodyPr rot="0" spcFirstLastPara="1" vertOverflow="ellipsis" vert="horz" wrap="square" anchor="ctr" anchorCtr="1"/>
        <a:lstStyle/>
        <a:p>
          <a:pPr>
            <a:defRPr sz="2200" b="0" i="0" u="none" strike="noStrike" kern="1200" baseline="0">
              <a:solidFill>
                <a:srgbClr val="C00000"/>
              </a:solidFill>
              <a:latin typeface="+mn-lt"/>
              <a:ea typeface="+mn-ea"/>
              <a:cs typeface="+mn-cs"/>
            </a:defRPr>
          </a:pPr>
          <a:endParaRPr lang="LID4096"/>
        </a:p>
      </c:txPr>
    </c:title>
    <c:autoTitleDeleted val="0"/>
    <c:plotArea>
      <c:layout/>
      <c:doughnutChart>
        <c:varyColors val="1"/>
        <c:ser>
          <c:idx val="0"/>
          <c:order val="0"/>
          <c:tx>
            <c:strRef>
              <c:f>Feuil1!$B$1</c:f>
              <c:strCache>
                <c:ptCount val="1"/>
                <c:pt idx="0">
                  <c:v>Grants and investments</c:v>
                </c:pt>
              </c:strCache>
            </c:strRef>
          </c:tx>
          <c:dPt>
            <c:idx val="0"/>
            <c:bubble3D val="0"/>
            <c:spPr>
              <a:solidFill>
                <a:schemeClr val="accent2">
                  <a:tint val="54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3C06-4B29-9830-72B2AD73F8C3}"/>
              </c:ext>
            </c:extLst>
          </c:dPt>
          <c:dPt>
            <c:idx val="1"/>
            <c:bubble3D val="0"/>
            <c:spPr>
              <a:solidFill>
                <a:schemeClr val="accent2">
                  <a:tint val="77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3C06-4B29-9830-72B2AD73F8C3}"/>
              </c:ext>
            </c:extLst>
          </c:dPt>
          <c:dPt>
            <c:idx val="2"/>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3C06-4B29-9830-72B2AD73F8C3}"/>
              </c:ext>
            </c:extLst>
          </c:dPt>
          <c:dPt>
            <c:idx val="3"/>
            <c:bubble3D val="0"/>
            <c:spPr>
              <a:solidFill>
                <a:schemeClr val="accent2">
                  <a:shade val="76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3C06-4B29-9830-72B2AD73F8C3}"/>
              </c:ext>
            </c:extLst>
          </c:dPt>
          <c:dPt>
            <c:idx val="4"/>
            <c:bubble3D val="0"/>
            <c:spPr>
              <a:solidFill>
                <a:schemeClr val="bg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3C06-4B29-9830-72B2AD73F8C3}"/>
              </c:ext>
            </c:extLst>
          </c:dPt>
          <c:dLbls>
            <c:dLbl>
              <c:idx val="0"/>
              <c:layout>
                <c:manualLayout>
                  <c:x val="6.2188049807241526E-3"/>
                  <c:y val="6.2196744955390973E-3"/>
                </c:manualLayout>
              </c:layout>
              <c:tx>
                <c:rich>
                  <a:bodyPr/>
                  <a:lstStyle/>
                  <a:p>
                    <a:r>
                      <a:rPr lang="en-US">
                        <a:solidFill>
                          <a:schemeClr val="tx1"/>
                        </a:solidFill>
                      </a:rPr>
                      <a:t>2%</a:t>
                    </a: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C06-4B29-9830-72B2AD73F8C3}"/>
                </c:ext>
              </c:extLst>
            </c:dLbl>
            <c:dLbl>
              <c:idx val="2"/>
              <c:tx>
                <c:rich>
                  <a:bodyPr/>
                  <a:lstStyle/>
                  <a:p>
                    <a:fld id="{B4B9A880-C75B-4294-A3C9-2D9F85AFBE38}" type="PERCENTAGE">
                      <a:rPr lang="en-US">
                        <a:solidFill>
                          <a:schemeClr val="tx1"/>
                        </a:solidFill>
                      </a:rPr>
                      <a:pPr/>
                      <a:t>[PERCENTAGE]</a:t>
                    </a:fld>
                    <a:endParaRPr lang="LID4096"/>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C06-4B29-9830-72B2AD73F8C3}"/>
                </c:ext>
              </c:extLst>
            </c:dLbl>
            <c:dLbl>
              <c:idx val="4"/>
              <c:delete val="1"/>
              <c:extLst>
                <c:ext xmlns:c15="http://schemas.microsoft.com/office/drawing/2012/chart" uri="{CE6537A1-D6FC-4f65-9D91-7224C49458BB}"/>
                <c:ext xmlns:c16="http://schemas.microsoft.com/office/drawing/2014/chart" uri="{C3380CC4-5D6E-409C-BE32-E72D297353CC}">
                  <c16:uniqueId val="{00000009-3C06-4B29-9830-72B2AD73F8C3}"/>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LID4096"/>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Intramural &amp; FFF</c:v>
                </c:pt>
                <c:pt idx="1">
                  <c:v>Sponsor</c:v>
                </c:pt>
                <c:pt idx="2">
                  <c:v>Additional</c:v>
                </c:pt>
                <c:pt idx="3">
                  <c:v>Innosuisse</c:v>
                </c:pt>
                <c:pt idx="4">
                  <c:v>Series A</c:v>
                </c:pt>
              </c:strCache>
            </c:strRef>
          </c:cat>
          <c:val>
            <c:numRef>
              <c:f>Feuil1!$B$2:$B$6</c:f>
              <c:numCache>
                <c:formatCode>General</c:formatCode>
                <c:ptCount val="5"/>
                <c:pt idx="0">
                  <c:v>300</c:v>
                </c:pt>
                <c:pt idx="1">
                  <c:v>2500</c:v>
                </c:pt>
                <c:pt idx="2">
                  <c:v>700</c:v>
                </c:pt>
                <c:pt idx="3">
                  <c:v>800</c:v>
                </c:pt>
                <c:pt idx="4">
                  <c:v>10000</c:v>
                </c:pt>
              </c:numCache>
            </c:numRef>
          </c:val>
          <c:extLst>
            <c:ext xmlns:c16="http://schemas.microsoft.com/office/drawing/2014/chart" uri="{C3380CC4-5D6E-409C-BE32-E72D297353CC}">
              <c16:uniqueId val="{0000000A-3C06-4B29-9830-72B2AD73F8C3}"/>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legendEntry>
        <c:idx val="4"/>
        <c:delete val="1"/>
      </c:legendEntry>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LID4096"/>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200" b="0" i="0" u="none" strike="noStrike" kern="1200" baseline="0">
                <a:solidFill>
                  <a:srgbClr val="C00000"/>
                </a:solidFill>
                <a:latin typeface="+mn-lt"/>
                <a:ea typeface="+mn-ea"/>
                <a:cs typeface="+mn-cs"/>
              </a:defRPr>
            </a:pPr>
            <a:r>
              <a:rPr lang="en-US" b="0">
                <a:solidFill>
                  <a:srgbClr val="C00000"/>
                </a:solidFill>
              </a:rPr>
              <a:t>Series</a:t>
            </a:r>
            <a:r>
              <a:rPr lang="en-US" b="0" baseline="0">
                <a:solidFill>
                  <a:srgbClr val="C00000"/>
                </a:solidFill>
              </a:rPr>
              <a:t> A </a:t>
            </a:r>
            <a:r>
              <a:rPr lang="en-US" b="0">
                <a:solidFill>
                  <a:srgbClr val="C00000"/>
                </a:solidFill>
              </a:rPr>
              <a:t>investments</a:t>
            </a:r>
          </a:p>
        </c:rich>
      </c:tx>
      <c:layout>
        <c:manualLayout>
          <c:xMode val="edge"/>
          <c:yMode val="edge"/>
          <c:x val="0.30255808339368512"/>
          <c:y val="3.1098372477695486E-3"/>
        </c:manualLayout>
      </c:layout>
      <c:overlay val="0"/>
      <c:spPr>
        <a:noFill/>
        <a:ln>
          <a:noFill/>
        </a:ln>
        <a:effectLst/>
      </c:spPr>
      <c:txPr>
        <a:bodyPr rot="0" spcFirstLastPara="1" vertOverflow="ellipsis" vert="horz" wrap="square" anchor="ctr" anchorCtr="1"/>
        <a:lstStyle/>
        <a:p>
          <a:pPr>
            <a:defRPr sz="2200" b="0" i="0" u="none" strike="noStrike" kern="1200" baseline="0">
              <a:solidFill>
                <a:srgbClr val="C00000"/>
              </a:solidFill>
              <a:latin typeface="+mn-lt"/>
              <a:ea typeface="+mn-ea"/>
              <a:cs typeface="+mn-cs"/>
            </a:defRPr>
          </a:pPr>
          <a:endParaRPr lang="LID4096"/>
        </a:p>
      </c:txPr>
    </c:title>
    <c:autoTitleDeleted val="0"/>
    <c:plotArea>
      <c:layout/>
      <c:doughnutChart>
        <c:varyColors val="1"/>
        <c:ser>
          <c:idx val="0"/>
          <c:order val="0"/>
          <c:tx>
            <c:strRef>
              <c:f>Feuil1!$B$1</c:f>
              <c:strCache>
                <c:ptCount val="1"/>
                <c:pt idx="0">
                  <c:v>Grants and investments</c:v>
                </c:pt>
              </c:strCache>
            </c:strRef>
          </c:tx>
          <c:dPt>
            <c:idx val="0"/>
            <c:bubble3D val="0"/>
            <c:spPr>
              <a:solidFill>
                <a:schemeClr val="bg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DFD4-4C77-811E-B9668951FED8}"/>
              </c:ext>
            </c:extLst>
          </c:dPt>
          <c:dPt>
            <c:idx val="1"/>
            <c:bubble3D val="0"/>
            <c:spPr>
              <a:solidFill>
                <a:schemeClr val="bg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DFD4-4C77-811E-B9668951FED8}"/>
              </c:ext>
            </c:extLst>
          </c:dPt>
          <c:dPt>
            <c:idx val="2"/>
            <c:bubble3D val="0"/>
            <c:spPr>
              <a:solidFill>
                <a:schemeClr val="bg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DFD4-4C77-811E-B9668951FED8}"/>
              </c:ext>
            </c:extLst>
          </c:dPt>
          <c:dPt>
            <c:idx val="3"/>
            <c:bubble3D val="0"/>
            <c:spPr>
              <a:solidFill>
                <a:schemeClr val="bg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DFD4-4C77-811E-B9668951FED8}"/>
              </c:ext>
            </c:extLst>
          </c:dPt>
          <c:dPt>
            <c:idx val="4"/>
            <c:bubble3D val="0"/>
            <c:spPr>
              <a:solidFill>
                <a:schemeClr val="accent2">
                  <a:shade val="53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DFD4-4C77-811E-B9668951FED8}"/>
              </c:ext>
            </c:extLst>
          </c:dPt>
          <c:dLbls>
            <c:dLbl>
              <c:idx val="0"/>
              <c:delete val="1"/>
              <c:extLst>
                <c:ext xmlns:c15="http://schemas.microsoft.com/office/drawing/2012/chart" uri="{CE6537A1-D6FC-4f65-9D91-7224C49458BB}"/>
                <c:ext xmlns:c16="http://schemas.microsoft.com/office/drawing/2014/chart" uri="{C3380CC4-5D6E-409C-BE32-E72D297353CC}">
                  <c16:uniqueId val="{00000001-DFD4-4C77-811E-B9668951FED8}"/>
                </c:ext>
              </c:extLst>
            </c:dLbl>
            <c:dLbl>
              <c:idx val="1"/>
              <c:delete val="1"/>
              <c:extLst>
                <c:ext xmlns:c15="http://schemas.microsoft.com/office/drawing/2012/chart" uri="{CE6537A1-D6FC-4f65-9D91-7224C49458BB}"/>
                <c:ext xmlns:c16="http://schemas.microsoft.com/office/drawing/2014/chart" uri="{C3380CC4-5D6E-409C-BE32-E72D297353CC}">
                  <c16:uniqueId val="{00000003-DFD4-4C77-811E-B9668951FED8}"/>
                </c:ext>
              </c:extLst>
            </c:dLbl>
            <c:dLbl>
              <c:idx val="2"/>
              <c:delete val="1"/>
              <c:extLst>
                <c:ext xmlns:c15="http://schemas.microsoft.com/office/drawing/2012/chart" uri="{CE6537A1-D6FC-4f65-9D91-7224C49458BB}"/>
                <c:ext xmlns:c16="http://schemas.microsoft.com/office/drawing/2014/chart" uri="{C3380CC4-5D6E-409C-BE32-E72D297353CC}">
                  <c16:uniqueId val="{00000005-DFD4-4C77-811E-B9668951FED8}"/>
                </c:ext>
              </c:extLst>
            </c:dLbl>
            <c:dLbl>
              <c:idx val="3"/>
              <c:delete val="1"/>
              <c:extLst>
                <c:ext xmlns:c15="http://schemas.microsoft.com/office/drawing/2012/chart" uri="{CE6537A1-D6FC-4f65-9D91-7224C49458BB}"/>
                <c:ext xmlns:c16="http://schemas.microsoft.com/office/drawing/2014/chart" uri="{C3380CC4-5D6E-409C-BE32-E72D297353CC}">
                  <c16:uniqueId val="{00000007-DFD4-4C77-811E-B9668951FE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LID4096"/>
              </a:p>
            </c:txPr>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Feuil1!$A$2:$A$6</c:f>
              <c:strCache>
                <c:ptCount val="5"/>
                <c:pt idx="0">
                  <c:v>Intramural &amp; FFF</c:v>
                </c:pt>
                <c:pt idx="1">
                  <c:v>Sponsor</c:v>
                </c:pt>
                <c:pt idx="2">
                  <c:v>Additional</c:v>
                </c:pt>
                <c:pt idx="3">
                  <c:v>Innosuisse</c:v>
                </c:pt>
                <c:pt idx="4">
                  <c:v>Series A</c:v>
                </c:pt>
              </c:strCache>
            </c:strRef>
          </c:cat>
          <c:val>
            <c:numRef>
              <c:f>Feuil1!$B$2:$B$6</c:f>
              <c:numCache>
                <c:formatCode>General</c:formatCode>
                <c:ptCount val="5"/>
                <c:pt idx="0">
                  <c:v>300</c:v>
                </c:pt>
                <c:pt idx="1">
                  <c:v>2500</c:v>
                </c:pt>
                <c:pt idx="2">
                  <c:v>700</c:v>
                </c:pt>
                <c:pt idx="3">
                  <c:v>800</c:v>
                </c:pt>
                <c:pt idx="4">
                  <c:v>10000</c:v>
                </c:pt>
              </c:numCache>
            </c:numRef>
          </c:val>
          <c:extLst>
            <c:ext xmlns:c16="http://schemas.microsoft.com/office/drawing/2014/chart" uri="{C3380CC4-5D6E-409C-BE32-E72D297353CC}">
              <c16:uniqueId val="{0000000A-DFD4-4C77-811E-B9668951FED8}"/>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legendEntry>
        <c:idx val="0"/>
        <c:delete val="1"/>
      </c:legendEntry>
      <c:legendEntry>
        <c:idx val="1"/>
        <c:delete val="1"/>
      </c:legendEntry>
      <c:legendEntry>
        <c:idx val="2"/>
        <c:delete val="1"/>
      </c:legendEntry>
      <c:legendEntry>
        <c:idx val="3"/>
        <c:delete val="1"/>
      </c:legendEntry>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LID4096"/>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LID4096"/>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a:solidFill>
                  <a:sysClr val="windowText" lastClr="000000"/>
                </a:solidFill>
              </a:rPr>
              <a:t>Post-launch</a:t>
            </a:r>
            <a:r>
              <a:rPr lang="en-US" baseline="0">
                <a:solidFill>
                  <a:sysClr val="windowText" lastClr="000000"/>
                </a:solidFill>
              </a:rPr>
              <a:t> </a:t>
            </a:r>
            <a:r>
              <a:rPr lang="en-US">
                <a:solidFill>
                  <a:sysClr val="windowText" lastClr="000000"/>
                </a:solidFill>
              </a:rPr>
              <a:t>P&amp;L Net balance in 1000 CHF</a:t>
            </a:r>
          </a:p>
        </c:rich>
      </c:tx>
      <c:overlay val="0"/>
      <c:spPr>
        <a:noFill/>
        <a:ln>
          <a:noFill/>
        </a:ln>
        <a:effectLst/>
      </c:spPr>
      <c:txPr>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endParaRPr lang="LID4096"/>
        </a:p>
      </c:txPr>
    </c:title>
    <c:autoTitleDeleted val="0"/>
    <c:plotArea>
      <c:layout/>
      <c:scatterChart>
        <c:scatterStyle val="smoothMarker"/>
        <c:varyColors val="0"/>
        <c:ser>
          <c:idx val="0"/>
          <c:order val="0"/>
          <c:tx>
            <c:strRef>
              <c:f>'Post-launch'!$A$33</c:f>
              <c:strCache>
                <c:ptCount val="1"/>
                <c:pt idx="0">
                  <c:v>P&amp;L Net balance before investment</c:v>
                </c:pt>
              </c:strCache>
            </c:strRef>
          </c:tx>
          <c:spPr>
            <a:ln w="22225" cap="rnd">
              <a:solidFill>
                <a:srgbClr val="FF0000"/>
              </a:solidFill>
            </a:ln>
            <a:effectLst>
              <a:glow rad="139700">
                <a:schemeClr val="bg1">
                  <a:alpha val="14000"/>
                </a:schemeClr>
              </a:glow>
              <a:outerShdw blurRad="50800" dist="50800" dir="5400000" algn="ctr" rotWithShape="0">
                <a:srgbClr val="FF0000"/>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mn-lt"/>
                    <a:ea typeface="+mn-ea"/>
                    <a:cs typeface="+mn-cs"/>
                  </a:defRPr>
                </a:pPr>
                <a:endParaRPr lang="LID4096"/>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'Post-launch'!$B$2:$H$2</c:f>
              <c:numCache>
                <c:formatCode>General</c:formatCode>
                <c:ptCount val="7"/>
                <c:pt idx="0">
                  <c:v>2024</c:v>
                </c:pt>
                <c:pt idx="1">
                  <c:v>2025</c:v>
                </c:pt>
                <c:pt idx="2">
                  <c:v>2026</c:v>
                </c:pt>
                <c:pt idx="3">
                  <c:v>2027</c:v>
                </c:pt>
                <c:pt idx="4">
                  <c:v>2028</c:v>
                </c:pt>
                <c:pt idx="5">
                  <c:v>2029</c:v>
                </c:pt>
                <c:pt idx="6">
                  <c:v>2030</c:v>
                </c:pt>
              </c:numCache>
            </c:numRef>
          </c:xVal>
          <c:yVal>
            <c:numRef>
              <c:f>'Post-launch'!$B$33:$H$33</c:f>
              <c:numCache>
                <c:formatCode>0</c:formatCode>
                <c:ptCount val="7"/>
                <c:pt idx="0">
                  <c:v>-1123.75</c:v>
                </c:pt>
                <c:pt idx="1">
                  <c:v>-907.75</c:v>
                </c:pt>
                <c:pt idx="2">
                  <c:v>-967</c:v>
                </c:pt>
                <c:pt idx="3">
                  <c:v>311.5</c:v>
                </c:pt>
                <c:pt idx="4">
                  <c:v>2275.25</c:v>
                </c:pt>
                <c:pt idx="5">
                  <c:v>6542.25</c:v>
                </c:pt>
                <c:pt idx="6">
                  <c:v>16884.25</c:v>
                </c:pt>
              </c:numCache>
            </c:numRef>
          </c:yVal>
          <c:smooth val="1"/>
          <c:extLst>
            <c:ext xmlns:c16="http://schemas.microsoft.com/office/drawing/2014/chart" uri="{C3380CC4-5D6E-409C-BE32-E72D297353CC}">
              <c16:uniqueId val="{00000000-77D5-4EA2-A979-C9B91499826A}"/>
            </c:ext>
          </c:extLst>
        </c:ser>
        <c:dLbls>
          <c:dLblPos val="ctr"/>
          <c:showLegendKey val="0"/>
          <c:showVal val="1"/>
          <c:showCatName val="0"/>
          <c:showSerName val="0"/>
          <c:showPercent val="0"/>
          <c:showBubbleSize val="0"/>
        </c:dLbls>
        <c:axId val="289431072"/>
        <c:axId val="289445216"/>
      </c:scatterChart>
      <c:valAx>
        <c:axId val="289431072"/>
        <c:scaling>
          <c:orientation val="minMax"/>
        </c:scaling>
        <c:delete val="0"/>
        <c:axPos val="b"/>
        <c:majorGridlines>
          <c:spPr>
            <a:ln w="6350" cap="flat" cmpd="sng" algn="ctr">
              <a:noFill/>
              <a:round/>
            </a:ln>
            <a:effectLst/>
          </c:spPr>
        </c:majorGridlines>
        <c:numFmt formatCode="General" sourceLinked="1"/>
        <c:majorTickMark val="none"/>
        <c:minorTickMark val="none"/>
        <c:tickLblPos val="low"/>
        <c:spPr>
          <a:noFill/>
          <a:ln w="19050">
            <a:solidFill>
              <a:srgbClr val="FF0000"/>
            </a:solidFill>
          </a:ln>
          <a:effectLst/>
        </c:spPr>
        <c:txPr>
          <a:bodyPr rot="-60000000" spcFirstLastPara="1" vertOverflow="ellipsis" vert="horz" wrap="square" anchor="t" anchorCtr="0"/>
          <a:lstStyle/>
          <a:p>
            <a:pPr>
              <a:defRPr sz="900" b="1" i="0" u="none" strike="noStrike" kern="1200" baseline="0">
                <a:solidFill>
                  <a:sysClr val="windowText" lastClr="000000"/>
                </a:solidFill>
                <a:latin typeface="+mn-lt"/>
                <a:ea typeface="+mn-ea"/>
                <a:cs typeface="+mn-cs"/>
              </a:defRPr>
            </a:pPr>
            <a:endParaRPr lang="LID4096"/>
          </a:p>
        </c:txPr>
        <c:crossAx val="289445216"/>
        <c:crosses val="autoZero"/>
        <c:crossBetween val="midCat"/>
      </c:valAx>
      <c:valAx>
        <c:axId val="289445216"/>
        <c:scaling>
          <c:orientation val="minMax"/>
          <c:min val="-2000"/>
        </c:scaling>
        <c:delete val="0"/>
        <c:axPos val="r"/>
        <c:majorGridlines>
          <c:spPr>
            <a:ln w="6350" cap="flat" cmpd="sng" algn="ctr">
              <a:solidFill>
                <a:schemeClr val="tx1">
                  <a:alpha val="50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alpha val="30000"/>
                  </a:schemeClr>
                </a:solidFill>
                <a:latin typeface="+mn-lt"/>
                <a:ea typeface="+mn-ea"/>
                <a:cs typeface="+mn-cs"/>
              </a:defRPr>
            </a:pPr>
            <a:endParaRPr lang="LID4096"/>
          </a:p>
        </c:txPr>
        <c:crossAx val="289431072"/>
        <c:crosses val="max"/>
        <c:crossBetween val="midCat"/>
      </c:valAx>
      <c:spPr>
        <a:solidFill>
          <a:sysClr val="window" lastClr="FFFFFF">
            <a:alpha val="10000"/>
          </a:sysClr>
        </a:solidFill>
        <a:ln>
          <a:noFill/>
        </a:ln>
        <a:effectLst/>
      </c:spPr>
    </c:plotArea>
    <c:plotVisOnly val="1"/>
    <c:dispBlanksAs val="gap"/>
    <c:showDLblsOverMax val="0"/>
  </c:chart>
  <c:spPr>
    <a:solidFill>
      <a:schemeClr val="bg1"/>
    </a:solidFill>
    <a:ln w="9525" cap="flat" cmpd="sng" algn="ctr">
      <a:solidFill>
        <a:schemeClr val="dk1">
          <a:lumMod val="15000"/>
          <a:lumOff val="85000"/>
        </a:schemeClr>
      </a:solidFill>
      <a:round/>
    </a:ln>
    <a:effectLst/>
  </c:spPr>
  <c:txPr>
    <a:bodyPr/>
    <a:lstStyle/>
    <a:p>
      <a:pPr>
        <a:defRPr/>
      </a:pPr>
      <a:endParaRPr lang="LID4096"/>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withinLinearReversed" id="22">
  <a:schemeClr val="accent2"/>
</cs:colorStyle>
</file>

<file path=ppt/charts/colors4.xml><?xml version="1.0" encoding="utf-8"?>
<cs:colorStyle xmlns:cs="http://schemas.microsoft.com/office/drawing/2012/chartStyle" xmlns:a="http://schemas.openxmlformats.org/drawingml/2006/main" meth="withinLinearReversed" id="22">
  <a:schemeClr val="accent2"/>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36">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047056-A4A4-49C6-B53A-A3B5AD2C9E0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56B0B6-1521-4655-A849-832BDEEDBBA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A7818-9FD1-4A4A-BBB8-A8F7A885158A}" type="datetimeFigureOut">
              <a:rPr lang="en-US" smtClean="0"/>
              <a:t>12/3/2021</a:t>
            </a:fld>
            <a:endParaRPr lang="en-US"/>
          </a:p>
        </p:txBody>
      </p:sp>
      <p:sp>
        <p:nvSpPr>
          <p:cNvPr id="4" name="Footer Placeholder 3">
            <a:extLst>
              <a:ext uri="{FF2B5EF4-FFF2-40B4-BE49-F238E27FC236}">
                <a16:creationId xmlns:a16="http://schemas.microsoft.com/office/drawing/2014/main" id="{476D0097-1060-4E43-8794-A93E30064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29457E5-A2BA-4F1E-ACE4-06A1C8C83D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B95B5C-AE81-486B-8299-C690ADF087B7}" type="slidenum">
              <a:rPr lang="en-US" smtClean="0"/>
              <a:t>‹#›</a:t>
            </a:fld>
            <a:endParaRPr lang="en-US"/>
          </a:p>
        </p:txBody>
      </p:sp>
    </p:spTree>
    <p:extLst>
      <p:ext uri="{BB962C8B-B14F-4D97-AF65-F5344CB8AC3E}">
        <p14:creationId xmlns:p14="http://schemas.microsoft.com/office/powerpoint/2010/main" val="1496322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068347-4327-4298-850E-31E39F309FB1}" type="datetimeFigureOut">
              <a:rPr lang="en-US" smtClean="0"/>
              <a:t>12/3/2021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22D2F8-28A7-48E8-ADD3-E9583D47D83D}" type="slidenum">
              <a:rPr lang="en-US" smtClean="0"/>
              <a:t>‹#›</a:t>
            </a:fld>
            <a:endParaRPr lang="en-US"/>
          </a:p>
        </p:txBody>
      </p:sp>
    </p:spTree>
    <p:extLst>
      <p:ext uri="{BB962C8B-B14F-4D97-AF65-F5344CB8AC3E}">
        <p14:creationId xmlns:p14="http://schemas.microsoft.com/office/powerpoint/2010/main" val="1317918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922D2F8-28A7-48E8-ADD3-E9583D47D83D}" type="slidenum">
              <a:rPr lang="en-US" smtClean="0"/>
              <a:t>1</a:t>
            </a:fld>
            <a:endParaRPr lang="en-US"/>
          </a:p>
        </p:txBody>
      </p:sp>
    </p:spTree>
    <p:extLst>
      <p:ext uri="{BB962C8B-B14F-4D97-AF65-F5344CB8AC3E}">
        <p14:creationId xmlns:p14="http://schemas.microsoft.com/office/powerpoint/2010/main" val="4031137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22D2F8-28A7-48E8-ADD3-E9583D47D83D}" type="slidenum">
              <a:rPr lang="en-US" smtClean="0"/>
              <a:t>10</a:t>
            </a:fld>
            <a:endParaRPr lang="en-US"/>
          </a:p>
        </p:txBody>
      </p:sp>
    </p:spTree>
    <p:extLst>
      <p:ext uri="{BB962C8B-B14F-4D97-AF65-F5344CB8AC3E}">
        <p14:creationId xmlns:p14="http://schemas.microsoft.com/office/powerpoint/2010/main" val="3778443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22D2F8-28A7-48E8-ADD3-E9583D47D83D}" type="slidenum">
              <a:rPr lang="en-US" smtClean="0"/>
              <a:t>11</a:t>
            </a:fld>
            <a:endParaRPr lang="en-US"/>
          </a:p>
        </p:txBody>
      </p:sp>
    </p:spTree>
    <p:extLst>
      <p:ext uri="{BB962C8B-B14F-4D97-AF65-F5344CB8AC3E}">
        <p14:creationId xmlns:p14="http://schemas.microsoft.com/office/powerpoint/2010/main" val="1094377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922D2F8-28A7-48E8-ADD3-E9583D47D83D}" type="slidenum">
              <a:rPr lang="en-US" smtClean="0"/>
              <a:t>12</a:t>
            </a:fld>
            <a:endParaRPr lang="en-US"/>
          </a:p>
        </p:txBody>
      </p:sp>
    </p:spTree>
    <p:extLst>
      <p:ext uri="{BB962C8B-B14F-4D97-AF65-F5344CB8AC3E}">
        <p14:creationId xmlns:p14="http://schemas.microsoft.com/office/powerpoint/2010/main" val="1886593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22D2F8-28A7-48E8-ADD3-E9583D47D83D}" type="slidenum">
              <a:rPr lang="en-US" smtClean="0"/>
              <a:t>13</a:t>
            </a:fld>
            <a:endParaRPr lang="en-US"/>
          </a:p>
        </p:txBody>
      </p:sp>
    </p:spTree>
    <p:extLst>
      <p:ext uri="{BB962C8B-B14F-4D97-AF65-F5344CB8AC3E}">
        <p14:creationId xmlns:p14="http://schemas.microsoft.com/office/powerpoint/2010/main" val="778428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22D2F8-28A7-48E8-ADD3-E9583D47D83D}" type="slidenum">
              <a:rPr lang="en-US" smtClean="0"/>
              <a:t>14</a:t>
            </a:fld>
            <a:endParaRPr lang="en-US"/>
          </a:p>
        </p:txBody>
      </p:sp>
    </p:spTree>
    <p:extLst>
      <p:ext uri="{BB962C8B-B14F-4D97-AF65-F5344CB8AC3E}">
        <p14:creationId xmlns:p14="http://schemas.microsoft.com/office/powerpoint/2010/main" val="2202875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922D2F8-28A7-48E8-ADD3-E9583D47D83D}" type="slidenum">
              <a:rPr lang="en-US" smtClean="0"/>
              <a:t>15</a:t>
            </a:fld>
            <a:endParaRPr lang="en-US"/>
          </a:p>
        </p:txBody>
      </p:sp>
    </p:spTree>
    <p:extLst>
      <p:ext uri="{BB962C8B-B14F-4D97-AF65-F5344CB8AC3E}">
        <p14:creationId xmlns:p14="http://schemas.microsoft.com/office/powerpoint/2010/main" val="1805797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922D2F8-28A7-48E8-ADD3-E9583D47D83D}" type="slidenum">
              <a:rPr lang="en-US" smtClean="0"/>
              <a:t>2</a:t>
            </a:fld>
            <a:endParaRPr lang="en-US"/>
          </a:p>
        </p:txBody>
      </p:sp>
    </p:spTree>
    <p:extLst>
      <p:ext uri="{BB962C8B-B14F-4D97-AF65-F5344CB8AC3E}">
        <p14:creationId xmlns:p14="http://schemas.microsoft.com/office/powerpoint/2010/main" val="48090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dirty="0">
              <a:cs typeface="Calibri"/>
            </a:endParaRPr>
          </a:p>
        </p:txBody>
      </p:sp>
      <p:sp>
        <p:nvSpPr>
          <p:cNvPr id="4" name="Espace réservé du numéro de diapositive 3"/>
          <p:cNvSpPr>
            <a:spLocks noGrp="1"/>
          </p:cNvSpPr>
          <p:nvPr>
            <p:ph type="sldNum" sz="quarter" idx="5"/>
          </p:nvPr>
        </p:nvSpPr>
        <p:spPr/>
        <p:txBody>
          <a:bodyPr/>
          <a:lstStyle/>
          <a:p>
            <a:fld id="{6922D2F8-28A7-48E8-ADD3-E9583D47D83D}" type="slidenum">
              <a:rPr lang="en-US" smtClean="0"/>
              <a:t>3</a:t>
            </a:fld>
            <a:endParaRPr lang="en-US"/>
          </a:p>
        </p:txBody>
      </p:sp>
    </p:spTree>
    <p:extLst>
      <p:ext uri="{BB962C8B-B14F-4D97-AF65-F5344CB8AC3E}">
        <p14:creationId xmlns:p14="http://schemas.microsoft.com/office/powerpoint/2010/main" val="35724223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p:txBody>
          <a:bodyPr/>
          <a:lstStyle/>
          <a:p>
            <a:fld id="{6922D2F8-28A7-48E8-ADD3-E9583D47D83D}" type="slidenum">
              <a:rPr lang="en-US" smtClean="0"/>
              <a:t>4</a:t>
            </a:fld>
            <a:endParaRPr lang="en-US"/>
          </a:p>
        </p:txBody>
      </p:sp>
    </p:spTree>
    <p:extLst>
      <p:ext uri="{BB962C8B-B14F-4D97-AF65-F5344CB8AC3E}">
        <p14:creationId xmlns:p14="http://schemas.microsoft.com/office/powerpoint/2010/main" val="1019771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922D2F8-28A7-48E8-ADD3-E9583D47D83D}" type="slidenum">
              <a:rPr lang="en-US" smtClean="0"/>
              <a:t>5</a:t>
            </a:fld>
            <a:endParaRPr lang="en-US"/>
          </a:p>
        </p:txBody>
      </p:sp>
    </p:spTree>
    <p:extLst>
      <p:ext uri="{BB962C8B-B14F-4D97-AF65-F5344CB8AC3E}">
        <p14:creationId xmlns:p14="http://schemas.microsoft.com/office/powerpoint/2010/main" val="290356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22D2F8-28A7-48E8-ADD3-E9583D47D83D}" type="slidenum">
              <a:rPr lang="en-US" smtClean="0"/>
              <a:t>6</a:t>
            </a:fld>
            <a:endParaRPr lang="en-US"/>
          </a:p>
        </p:txBody>
      </p:sp>
    </p:spTree>
    <p:extLst>
      <p:ext uri="{BB962C8B-B14F-4D97-AF65-F5344CB8AC3E}">
        <p14:creationId xmlns:p14="http://schemas.microsoft.com/office/powerpoint/2010/main" val="2320301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922D2F8-28A7-48E8-ADD3-E9583D47D83D}" type="slidenum">
              <a:rPr lang="en-US" smtClean="0"/>
              <a:t>7</a:t>
            </a:fld>
            <a:endParaRPr lang="en-US"/>
          </a:p>
        </p:txBody>
      </p:sp>
    </p:spTree>
    <p:extLst>
      <p:ext uri="{BB962C8B-B14F-4D97-AF65-F5344CB8AC3E}">
        <p14:creationId xmlns:p14="http://schemas.microsoft.com/office/powerpoint/2010/main" val="2795748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endParaRPr lang="fr-FR" dirty="0"/>
          </a:p>
        </p:txBody>
      </p:sp>
      <p:sp>
        <p:nvSpPr>
          <p:cNvPr id="4" name="Espace réservé du numéro de diapositive 3"/>
          <p:cNvSpPr>
            <a:spLocks noGrp="1"/>
          </p:cNvSpPr>
          <p:nvPr>
            <p:ph type="sldNum" sz="quarter" idx="5"/>
          </p:nvPr>
        </p:nvSpPr>
        <p:spPr/>
        <p:txBody>
          <a:bodyPr/>
          <a:lstStyle/>
          <a:p>
            <a:fld id="{6922D2F8-28A7-48E8-ADD3-E9583D47D83D}" type="slidenum">
              <a:rPr lang="en-US" smtClean="0"/>
              <a:t>8</a:t>
            </a:fld>
            <a:endParaRPr lang="en-US"/>
          </a:p>
        </p:txBody>
      </p:sp>
    </p:spTree>
    <p:extLst>
      <p:ext uri="{BB962C8B-B14F-4D97-AF65-F5344CB8AC3E}">
        <p14:creationId xmlns:p14="http://schemas.microsoft.com/office/powerpoint/2010/main" val="1673399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rtl="0">
              <a:spcBef>
                <a:spcPts val="1200"/>
              </a:spcBef>
              <a:spcAft>
                <a:spcPts val="0"/>
              </a:spcAft>
            </a:pPr>
            <a:endParaRPr lang="fr-FR" dirty="0"/>
          </a:p>
        </p:txBody>
      </p:sp>
      <p:sp>
        <p:nvSpPr>
          <p:cNvPr id="4" name="Espace réservé du numéro de diapositive 3"/>
          <p:cNvSpPr>
            <a:spLocks noGrp="1"/>
          </p:cNvSpPr>
          <p:nvPr>
            <p:ph type="sldNum" sz="quarter" idx="5"/>
          </p:nvPr>
        </p:nvSpPr>
        <p:spPr/>
        <p:txBody>
          <a:bodyPr/>
          <a:lstStyle/>
          <a:p>
            <a:fld id="{6922D2F8-28A7-48E8-ADD3-E9583D47D83D}" type="slidenum">
              <a:rPr lang="en-US" smtClean="0"/>
              <a:t>9</a:t>
            </a:fld>
            <a:endParaRPr lang="en-US"/>
          </a:p>
        </p:txBody>
      </p:sp>
    </p:spTree>
    <p:extLst>
      <p:ext uri="{BB962C8B-B14F-4D97-AF65-F5344CB8AC3E}">
        <p14:creationId xmlns:p14="http://schemas.microsoft.com/office/powerpoint/2010/main" val="3635627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Date Placeholder 3"/>
          <p:cNvSpPr>
            <a:spLocks noGrp="1"/>
          </p:cNvSpPr>
          <p:nvPr>
            <p:ph type="dt" sz="half" idx="10"/>
          </p:nvPr>
        </p:nvSpPr>
        <p:spPr/>
        <p:txBody>
          <a:bodyPr/>
          <a:lstStyle/>
          <a:p>
            <a:pPr>
              <a:defRPr/>
            </a:pPr>
            <a:endParaRPr lang="en-US" cap="all"/>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D1FC6F8-0BCD-47E9-9C64-690771D9C143}" type="slidenum">
              <a:rPr lang="en-US" smtClean="0"/>
              <a:pPr>
                <a:defRPr/>
              </a:pPr>
              <a:t>‹#›</a:t>
            </a:fld>
            <a:endParaRPr lang="en-US"/>
          </a:p>
        </p:txBody>
      </p:sp>
    </p:spTree>
    <p:extLst>
      <p:ext uri="{BB962C8B-B14F-4D97-AF65-F5344CB8AC3E}">
        <p14:creationId xmlns:p14="http://schemas.microsoft.com/office/powerpoint/2010/main" val="2284980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pPr>
              <a:defRPr/>
            </a:pPr>
            <a:endParaRPr lang="en-US" cap="all"/>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D1FC6F8-0BCD-47E9-9C64-690771D9C143}" type="slidenum">
              <a:rPr lang="en-US" smtClean="0"/>
              <a:pPr>
                <a:defRPr/>
              </a:pPr>
              <a:t>‹#›</a:t>
            </a:fld>
            <a:endParaRPr lang="en-US"/>
          </a:p>
        </p:txBody>
      </p:sp>
    </p:spTree>
    <p:extLst>
      <p:ext uri="{BB962C8B-B14F-4D97-AF65-F5344CB8AC3E}">
        <p14:creationId xmlns:p14="http://schemas.microsoft.com/office/powerpoint/2010/main" val="145609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pPr>
              <a:defRPr/>
            </a:pPr>
            <a:endParaRPr lang="en-US" cap="all"/>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D1FC6F8-0BCD-47E9-9C64-690771D9C143}" type="slidenum">
              <a:rPr lang="en-US" smtClean="0"/>
              <a:pPr>
                <a:defRPr/>
              </a:pPr>
              <a:t>‹#›</a:t>
            </a:fld>
            <a:endParaRPr lang="en-US"/>
          </a:p>
        </p:txBody>
      </p:sp>
    </p:spTree>
    <p:extLst>
      <p:ext uri="{BB962C8B-B14F-4D97-AF65-F5344CB8AC3E}">
        <p14:creationId xmlns:p14="http://schemas.microsoft.com/office/powerpoint/2010/main" val="1527615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7F6B47B-FE57-44F5-B5A8-26DF978ABF2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F9444BC-BA6E-47AE-9F54-D7B7A498323F}"/>
              </a:ext>
            </a:extLst>
          </p:cNvPr>
          <p:cNvSpPr>
            <a:spLocks noGrp="1"/>
          </p:cNvSpPr>
          <p:nvPr>
            <p:ph type="title" hasCustomPrompt="1"/>
          </p:nvPr>
        </p:nvSpPr>
        <p:spPr>
          <a:xfrm>
            <a:off x="825674" y="1327759"/>
            <a:ext cx="4989628" cy="1929505"/>
          </a:xfrm>
          <a:prstGeom prst="rect">
            <a:avLst/>
          </a:prstGeom>
        </p:spPr>
        <p:txBody>
          <a:bodyPr anchor="b"/>
          <a:lstStyle>
            <a:lvl1pPr>
              <a:defRPr sz="4800" cap="all" spc="400" baseline="0">
                <a:solidFill>
                  <a:schemeClr val="accent6"/>
                </a:solidFill>
              </a:defRPr>
            </a:lvl1pPr>
          </a:lstStyle>
          <a:p>
            <a:r>
              <a:rPr lang="en-US"/>
              <a:t>Click to add title</a:t>
            </a:r>
          </a:p>
        </p:txBody>
      </p:sp>
      <p:sp>
        <p:nvSpPr>
          <p:cNvPr id="14" name="Text Placeholder 13">
            <a:extLst>
              <a:ext uri="{FF2B5EF4-FFF2-40B4-BE49-F238E27FC236}">
                <a16:creationId xmlns:a16="http://schemas.microsoft.com/office/drawing/2014/main" id="{36ACD8B9-402D-4E40-BE1F-410604448141}"/>
              </a:ext>
            </a:extLst>
          </p:cNvPr>
          <p:cNvSpPr>
            <a:spLocks noGrp="1"/>
          </p:cNvSpPr>
          <p:nvPr>
            <p:ph type="body" sz="quarter" idx="12" hasCustomPrompt="1"/>
          </p:nvPr>
        </p:nvSpPr>
        <p:spPr>
          <a:xfrm>
            <a:off x="838934" y="3257264"/>
            <a:ext cx="4989628" cy="816022"/>
          </a:xfrm>
          <a:prstGeom prst="rect">
            <a:avLst/>
          </a:prstGeom>
        </p:spPr>
        <p:txBody>
          <a:bodyPr>
            <a:normAutofit/>
          </a:bodyPr>
          <a:lstStyle>
            <a:lvl1pPr marL="0" indent="0" algn="l">
              <a:buNone/>
              <a:defRPr sz="1800" i="0">
                <a:solidFill>
                  <a:schemeClr val="bg1"/>
                </a:solidFill>
              </a:defRPr>
            </a:lvl1pPr>
          </a:lstStyle>
          <a:p>
            <a:pPr lvl="0"/>
            <a:r>
              <a:rPr lang="en-US"/>
              <a:t>Click to add subtitle</a:t>
            </a:r>
          </a:p>
        </p:txBody>
      </p:sp>
    </p:spTree>
    <p:extLst>
      <p:ext uri="{BB962C8B-B14F-4D97-AF65-F5344CB8AC3E}">
        <p14:creationId xmlns:p14="http://schemas.microsoft.com/office/powerpoint/2010/main" val="2497049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olution">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6D81B66-9FC1-4E48-808B-98B1726D470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11" name="Title 10">
            <a:extLst>
              <a:ext uri="{FF2B5EF4-FFF2-40B4-BE49-F238E27FC236}">
                <a16:creationId xmlns:a16="http://schemas.microsoft.com/office/drawing/2014/main" id="{747F51C0-908A-420C-B5BC-5685D0E95231}"/>
              </a:ext>
            </a:extLst>
          </p:cNvPr>
          <p:cNvSpPr>
            <a:spLocks noGrp="1"/>
          </p:cNvSpPr>
          <p:nvPr>
            <p:ph type="title" hasCustomPrompt="1"/>
          </p:nvPr>
        </p:nvSpPr>
        <p:spPr>
          <a:xfrm>
            <a:off x="3509716" y="1823625"/>
            <a:ext cx="4719884" cy="580030"/>
          </a:xfrm>
          <a:prstGeom prst="rect">
            <a:avLst/>
          </a:prstGeom>
        </p:spPr>
        <p:txBody>
          <a:bodyPr/>
          <a:lstStyle>
            <a:lvl1pPr algn="ctr">
              <a:defRPr sz="2800" cap="all" spc="400" baseline="0">
                <a:solidFill>
                  <a:schemeClr val="bg1"/>
                </a:solidFill>
              </a:defRPr>
            </a:lvl1pPr>
          </a:lstStyle>
          <a:p>
            <a:r>
              <a:rPr lang="en-US"/>
              <a:t>Click to add title</a:t>
            </a:r>
          </a:p>
        </p:txBody>
      </p:sp>
      <p:sp>
        <p:nvSpPr>
          <p:cNvPr id="26" name="Text Placeholder 14">
            <a:extLst>
              <a:ext uri="{FF2B5EF4-FFF2-40B4-BE49-F238E27FC236}">
                <a16:creationId xmlns:a16="http://schemas.microsoft.com/office/drawing/2014/main" id="{4F835D01-B0D4-49D8-B947-C2062305C5C5}"/>
              </a:ext>
            </a:extLst>
          </p:cNvPr>
          <p:cNvSpPr>
            <a:spLocks noGrp="1"/>
          </p:cNvSpPr>
          <p:nvPr>
            <p:ph type="body" sz="quarter" idx="12" hasCustomPrompt="1"/>
          </p:nvPr>
        </p:nvSpPr>
        <p:spPr>
          <a:xfrm>
            <a:off x="379005" y="4230943"/>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a:t>Click to add title</a:t>
            </a:r>
          </a:p>
        </p:txBody>
      </p:sp>
      <p:sp>
        <p:nvSpPr>
          <p:cNvPr id="27" name="Text Placeholder 14">
            <a:extLst>
              <a:ext uri="{FF2B5EF4-FFF2-40B4-BE49-F238E27FC236}">
                <a16:creationId xmlns:a16="http://schemas.microsoft.com/office/drawing/2014/main" id="{0B4ACDBA-7606-44B8-B1E1-C4750F89525F}"/>
              </a:ext>
            </a:extLst>
          </p:cNvPr>
          <p:cNvSpPr>
            <a:spLocks noGrp="1"/>
          </p:cNvSpPr>
          <p:nvPr>
            <p:ph type="body" sz="quarter" idx="13" hasCustomPrompt="1"/>
          </p:nvPr>
        </p:nvSpPr>
        <p:spPr>
          <a:xfrm>
            <a:off x="379005" y="4546458"/>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a:t>Click to add text</a:t>
            </a:r>
          </a:p>
        </p:txBody>
      </p:sp>
      <p:sp>
        <p:nvSpPr>
          <p:cNvPr id="32" name="Text Placeholder 14">
            <a:extLst>
              <a:ext uri="{FF2B5EF4-FFF2-40B4-BE49-F238E27FC236}">
                <a16:creationId xmlns:a16="http://schemas.microsoft.com/office/drawing/2014/main" id="{D24600D7-8A94-406B-9274-351140BE27DC}"/>
              </a:ext>
            </a:extLst>
          </p:cNvPr>
          <p:cNvSpPr>
            <a:spLocks noGrp="1"/>
          </p:cNvSpPr>
          <p:nvPr>
            <p:ph type="body" sz="quarter" idx="22" hasCustomPrompt="1"/>
          </p:nvPr>
        </p:nvSpPr>
        <p:spPr>
          <a:xfrm>
            <a:off x="3237502" y="4234631"/>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a:t>Click to add title</a:t>
            </a:r>
          </a:p>
        </p:txBody>
      </p:sp>
      <p:sp>
        <p:nvSpPr>
          <p:cNvPr id="28" name="Text Placeholder 14">
            <a:extLst>
              <a:ext uri="{FF2B5EF4-FFF2-40B4-BE49-F238E27FC236}">
                <a16:creationId xmlns:a16="http://schemas.microsoft.com/office/drawing/2014/main" id="{5FE6844F-9BC3-4E56-82B1-0B53BE292BA0}"/>
              </a:ext>
            </a:extLst>
          </p:cNvPr>
          <p:cNvSpPr>
            <a:spLocks noGrp="1"/>
          </p:cNvSpPr>
          <p:nvPr>
            <p:ph type="body" sz="quarter" idx="15" hasCustomPrompt="1"/>
          </p:nvPr>
        </p:nvSpPr>
        <p:spPr>
          <a:xfrm>
            <a:off x="3237503" y="4550146"/>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a:t>Click to add text</a:t>
            </a:r>
          </a:p>
        </p:txBody>
      </p:sp>
      <p:sp>
        <p:nvSpPr>
          <p:cNvPr id="33" name="Text Placeholder 14">
            <a:extLst>
              <a:ext uri="{FF2B5EF4-FFF2-40B4-BE49-F238E27FC236}">
                <a16:creationId xmlns:a16="http://schemas.microsoft.com/office/drawing/2014/main" id="{105C7AE2-E0F2-4EA9-B804-774B125FB0DF}"/>
              </a:ext>
            </a:extLst>
          </p:cNvPr>
          <p:cNvSpPr>
            <a:spLocks noGrp="1"/>
          </p:cNvSpPr>
          <p:nvPr>
            <p:ph type="body" sz="quarter" idx="23" hasCustomPrompt="1"/>
          </p:nvPr>
        </p:nvSpPr>
        <p:spPr>
          <a:xfrm>
            <a:off x="6096000" y="4218499"/>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a:t>Click to add title</a:t>
            </a:r>
          </a:p>
        </p:txBody>
      </p:sp>
      <p:sp>
        <p:nvSpPr>
          <p:cNvPr id="29" name="Text Placeholder 14">
            <a:extLst>
              <a:ext uri="{FF2B5EF4-FFF2-40B4-BE49-F238E27FC236}">
                <a16:creationId xmlns:a16="http://schemas.microsoft.com/office/drawing/2014/main" id="{4B70930A-D98B-43B3-BC32-B48D9D7F06B3}"/>
              </a:ext>
            </a:extLst>
          </p:cNvPr>
          <p:cNvSpPr>
            <a:spLocks noGrp="1"/>
          </p:cNvSpPr>
          <p:nvPr>
            <p:ph type="body" sz="quarter" idx="17" hasCustomPrompt="1"/>
          </p:nvPr>
        </p:nvSpPr>
        <p:spPr>
          <a:xfrm>
            <a:off x="6096000" y="4534014"/>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a:t>Click to add text</a:t>
            </a:r>
          </a:p>
        </p:txBody>
      </p:sp>
      <p:sp>
        <p:nvSpPr>
          <p:cNvPr id="34" name="Text Placeholder 14">
            <a:extLst>
              <a:ext uri="{FF2B5EF4-FFF2-40B4-BE49-F238E27FC236}">
                <a16:creationId xmlns:a16="http://schemas.microsoft.com/office/drawing/2014/main" id="{500DE4BC-2A21-4C62-8F5C-AFE1D0AEDFBE}"/>
              </a:ext>
            </a:extLst>
          </p:cNvPr>
          <p:cNvSpPr>
            <a:spLocks noGrp="1"/>
          </p:cNvSpPr>
          <p:nvPr>
            <p:ph type="body" sz="quarter" idx="24" hasCustomPrompt="1"/>
          </p:nvPr>
        </p:nvSpPr>
        <p:spPr>
          <a:xfrm>
            <a:off x="8946967" y="4218499"/>
            <a:ext cx="2640803" cy="365125"/>
          </a:xfrm>
          <a:prstGeom prst="rect">
            <a:avLst/>
          </a:prstGeom>
        </p:spPr>
        <p:txBody>
          <a:bodyPr/>
          <a:lstStyle>
            <a:lvl1pPr marL="0" indent="0" algn="ctr">
              <a:buNone/>
              <a:defRPr sz="1600" cap="none" spc="200" baseline="0">
                <a:solidFill>
                  <a:schemeClr val="accent6"/>
                </a:solidFill>
                <a:latin typeface="+mj-lt"/>
              </a:defRPr>
            </a:lvl1pPr>
          </a:lstStyle>
          <a:p>
            <a:pPr lvl="0"/>
            <a:r>
              <a:rPr lang="en-US"/>
              <a:t>Click to add title</a:t>
            </a:r>
          </a:p>
        </p:txBody>
      </p:sp>
      <p:sp>
        <p:nvSpPr>
          <p:cNvPr id="30" name="Text Placeholder 14">
            <a:extLst>
              <a:ext uri="{FF2B5EF4-FFF2-40B4-BE49-F238E27FC236}">
                <a16:creationId xmlns:a16="http://schemas.microsoft.com/office/drawing/2014/main" id="{0EEFD44C-4B64-4246-BC04-76812ED5E09E}"/>
              </a:ext>
            </a:extLst>
          </p:cNvPr>
          <p:cNvSpPr>
            <a:spLocks noGrp="1"/>
          </p:cNvSpPr>
          <p:nvPr>
            <p:ph type="body" sz="quarter" idx="19" hasCustomPrompt="1"/>
          </p:nvPr>
        </p:nvSpPr>
        <p:spPr>
          <a:xfrm>
            <a:off x="8946967" y="4534014"/>
            <a:ext cx="2640803" cy="1616414"/>
          </a:xfrm>
          <a:prstGeom prst="rect">
            <a:avLst/>
          </a:prstGeom>
        </p:spPr>
        <p:txBody>
          <a:bodyPr/>
          <a:lstStyle>
            <a:lvl1pPr marL="0" indent="0" algn="ctr">
              <a:lnSpc>
                <a:spcPct val="150000"/>
              </a:lnSpc>
              <a:spcBef>
                <a:spcPts val="0"/>
              </a:spcBef>
              <a:buNone/>
              <a:defRPr sz="1400" cap="none" spc="0" baseline="0">
                <a:solidFill>
                  <a:schemeClr val="bg1"/>
                </a:solidFill>
                <a:latin typeface="+mn-lt"/>
              </a:defRPr>
            </a:lvl1pPr>
          </a:lstStyle>
          <a:p>
            <a:pPr lvl="0"/>
            <a:r>
              <a:rPr lang="en-US"/>
              <a:t>Click to add text</a:t>
            </a:r>
          </a:p>
        </p:txBody>
      </p:sp>
      <p:sp>
        <p:nvSpPr>
          <p:cNvPr id="20" name="Footer Placeholder 15">
            <a:extLst>
              <a:ext uri="{FF2B5EF4-FFF2-40B4-BE49-F238E27FC236}">
                <a16:creationId xmlns:a16="http://schemas.microsoft.com/office/drawing/2014/main" id="{AB492A3E-766F-42FE-A5F7-88807B595947}"/>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endParaRPr lang="en-US"/>
          </a:p>
        </p:txBody>
      </p:sp>
      <p:sp>
        <p:nvSpPr>
          <p:cNvPr id="21" name="Slide Number Placeholder 16">
            <a:extLst>
              <a:ext uri="{FF2B5EF4-FFF2-40B4-BE49-F238E27FC236}">
                <a16:creationId xmlns:a16="http://schemas.microsoft.com/office/drawing/2014/main" id="{784AE79C-95F2-4A84-B62A-95B076FB0218}"/>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a:p>
        </p:txBody>
      </p:sp>
      <p:sp>
        <p:nvSpPr>
          <p:cNvPr id="22" name="Date Placeholder 14">
            <a:extLst>
              <a:ext uri="{FF2B5EF4-FFF2-40B4-BE49-F238E27FC236}">
                <a16:creationId xmlns:a16="http://schemas.microsoft.com/office/drawing/2014/main" id="{1C2E5CE3-E252-4255-BF5E-8B4F1F3A1635}"/>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endParaRPr lang="en-US" cap="all"/>
          </a:p>
        </p:txBody>
      </p:sp>
      <p:sp>
        <p:nvSpPr>
          <p:cNvPr id="14" name="Picture Placeholder 13">
            <a:extLst>
              <a:ext uri="{FF2B5EF4-FFF2-40B4-BE49-F238E27FC236}">
                <a16:creationId xmlns:a16="http://schemas.microsoft.com/office/drawing/2014/main" id="{45E5C588-A831-4EB3-BFDF-78002F7D5507}"/>
              </a:ext>
            </a:extLst>
          </p:cNvPr>
          <p:cNvSpPr>
            <a:spLocks noGrp="1"/>
          </p:cNvSpPr>
          <p:nvPr>
            <p:ph type="pic" sz="quarter" idx="25"/>
          </p:nvPr>
        </p:nvSpPr>
        <p:spPr>
          <a:xfrm>
            <a:off x="1408479" y="3330145"/>
            <a:ext cx="603504" cy="603504"/>
          </a:xfrm>
          <a:prstGeom prst="rect">
            <a:avLst/>
          </a:prstGeom>
        </p:spPr>
        <p:txBody>
          <a:bodyPr/>
          <a:lstStyle>
            <a:lvl1pPr marL="0" indent="0">
              <a:buNone/>
              <a:defRPr sz="1000">
                <a:solidFill>
                  <a:schemeClr val="bg1"/>
                </a:solidFill>
              </a:defRPr>
            </a:lvl1pPr>
          </a:lstStyle>
          <a:p>
            <a:endParaRPr lang="en-US"/>
          </a:p>
        </p:txBody>
      </p:sp>
      <p:sp>
        <p:nvSpPr>
          <p:cNvPr id="36" name="Picture Placeholder 13">
            <a:extLst>
              <a:ext uri="{FF2B5EF4-FFF2-40B4-BE49-F238E27FC236}">
                <a16:creationId xmlns:a16="http://schemas.microsoft.com/office/drawing/2014/main" id="{AD31BE3F-B09E-4BCC-947F-3D4DB153E354}"/>
              </a:ext>
            </a:extLst>
          </p:cNvPr>
          <p:cNvSpPr>
            <a:spLocks noGrp="1"/>
          </p:cNvSpPr>
          <p:nvPr>
            <p:ph type="pic" sz="quarter" idx="26"/>
          </p:nvPr>
        </p:nvSpPr>
        <p:spPr>
          <a:xfrm>
            <a:off x="4266976" y="3330145"/>
            <a:ext cx="603504" cy="603504"/>
          </a:xfrm>
          <a:prstGeom prst="rect">
            <a:avLst/>
          </a:prstGeom>
        </p:spPr>
        <p:txBody>
          <a:bodyPr/>
          <a:lstStyle>
            <a:lvl1pPr marL="0" indent="0">
              <a:buNone/>
              <a:defRPr sz="1000">
                <a:solidFill>
                  <a:schemeClr val="bg1"/>
                </a:solidFill>
              </a:defRPr>
            </a:lvl1pPr>
          </a:lstStyle>
          <a:p>
            <a:endParaRPr lang="en-US"/>
          </a:p>
        </p:txBody>
      </p:sp>
      <p:sp>
        <p:nvSpPr>
          <p:cNvPr id="37" name="Picture Placeholder 13">
            <a:extLst>
              <a:ext uri="{FF2B5EF4-FFF2-40B4-BE49-F238E27FC236}">
                <a16:creationId xmlns:a16="http://schemas.microsoft.com/office/drawing/2014/main" id="{0BF7BBBD-C42C-408E-8F10-7B1BF3C53EF0}"/>
              </a:ext>
            </a:extLst>
          </p:cNvPr>
          <p:cNvSpPr>
            <a:spLocks noGrp="1"/>
          </p:cNvSpPr>
          <p:nvPr>
            <p:ph type="pic" sz="quarter" idx="27"/>
          </p:nvPr>
        </p:nvSpPr>
        <p:spPr>
          <a:xfrm>
            <a:off x="9972085" y="3330145"/>
            <a:ext cx="603504" cy="603504"/>
          </a:xfrm>
          <a:prstGeom prst="rect">
            <a:avLst/>
          </a:prstGeom>
        </p:spPr>
        <p:txBody>
          <a:bodyPr/>
          <a:lstStyle>
            <a:lvl1pPr marL="0" indent="0">
              <a:buNone/>
              <a:defRPr sz="1000">
                <a:solidFill>
                  <a:schemeClr val="bg1"/>
                </a:solidFill>
              </a:defRPr>
            </a:lvl1pPr>
          </a:lstStyle>
          <a:p>
            <a:endParaRPr lang="en-US"/>
          </a:p>
        </p:txBody>
      </p:sp>
      <p:sp>
        <p:nvSpPr>
          <p:cNvPr id="38" name="Picture Placeholder 13">
            <a:extLst>
              <a:ext uri="{FF2B5EF4-FFF2-40B4-BE49-F238E27FC236}">
                <a16:creationId xmlns:a16="http://schemas.microsoft.com/office/drawing/2014/main" id="{74FF5159-7129-4F52-B5B7-13F2D04EAD34}"/>
              </a:ext>
            </a:extLst>
          </p:cNvPr>
          <p:cNvSpPr>
            <a:spLocks noGrp="1"/>
          </p:cNvSpPr>
          <p:nvPr>
            <p:ph type="pic" sz="quarter" idx="28"/>
          </p:nvPr>
        </p:nvSpPr>
        <p:spPr>
          <a:xfrm>
            <a:off x="7109232" y="3330145"/>
            <a:ext cx="603504" cy="603504"/>
          </a:xfrm>
          <a:prstGeom prst="rect">
            <a:avLst/>
          </a:prstGeom>
        </p:spPr>
        <p:txBody>
          <a:bodyPr/>
          <a:lstStyle>
            <a:lvl1pPr marL="0" indent="0">
              <a:buNone/>
              <a:defRPr sz="1000">
                <a:solidFill>
                  <a:schemeClr val="bg1"/>
                </a:solidFill>
              </a:defRPr>
            </a:lvl1pPr>
          </a:lstStyle>
          <a:p>
            <a:endParaRPr lang="en-US"/>
          </a:p>
        </p:txBody>
      </p:sp>
    </p:spTree>
    <p:extLst>
      <p:ext uri="{BB962C8B-B14F-4D97-AF65-F5344CB8AC3E}">
        <p14:creationId xmlns:p14="http://schemas.microsoft.com/office/powerpoint/2010/main" val="1510830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roduct Overview">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B4076C2D-3CFB-4EFB-8012-9F6E6533367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D1D3A9EE-57EE-476A-A657-3A4019818918}"/>
              </a:ext>
            </a:extLst>
          </p:cNvPr>
          <p:cNvSpPr>
            <a:spLocks noGrp="1"/>
          </p:cNvSpPr>
          <p:nvPr>
            <p:ph type="title" hasCustomPrompt="1"/>
          </p:nvPr>
        </p:nvSpPr>
        <p:spPr>
          <a:xfrm>
            <a:off x="4196218" y="690802"/>
            <a:ext cx="4936277" cy="575890"/>
          </a:xfrm>
          <a:prstGeom prst="rect">
            <a:avLst/>
          </a:prstGeom>
        </p:spPr>
        <p:txBody>
          <a:bodyPr/>
          <a:lstStyle>
            <a:lvl1pPr algn="l">
              <a:defRPr sz="2800" cap="all" spc="400" baseline="0">
                <a:solidFill>
                  <a:schemeClr val="bg1"/>
                </a:solidFill>
              </a:defRPr>
            </a:lvl1pPr>
          </a:lstStyle>
          <a:p>
            <a:r>
              <a:rPr lang="en-US"/>
              <a:t>Click to add title</a:t>
            </a:r>
          </a:p>
        </p:txBody>
      </p:sp>
      <p:sp>
        <p:nvSpPr>
          <p:cNvPr id="33" name="Text Placeholder 14">
            <a:extLst>
              <a:ext uri="{FF2B5EF4-FFF2-40B4-BE49-F238E27FC236}">
                <a16:creationId xmlns:a16="http://schemas.microsoft.com/office/drawing/2014/main" id="{2A0CB777-EF14-4BA6-A19D-697B165B1D34}"/>
              </a:ext>
            </a:extLst>
          </p:cNvPr>
          <p:cNvSpPr>
            <a:spLocks noGrp="1"/>
          </p:cNvSpPr>
          <p:nvPr>
            <p:ph type="body" sz="quarter" idx="12" hasCustomPrompt="1"/>
          </p:nvPr>
        </p:nvSpPr>
        <p:spPr>
          <a:xfrm>
            <a:off x="4190069" y="2568679"/>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a:t>Click to add title</a:t>
            </a:r>
          </a:p>
        </p:txBody>
      </p:sp>
      <p:sp>
        <p:nvSpPr>
          <p:cNvPr id="32" name="Text Placeholder 14">
            <a:extLst>
              <a:ext uri="{FF2B5EF4-FFF2-40B4-BE49-F238E27FC236}">
                <a16:creationId xmlns:a16="http://schemas.microsoft.com/office/drawing/2014/main" id="{0053894D-FD48-4BB5-84D8-2EE54EC8D700}"/>
              </a:ext>
            </a:extLst>
          </p:cNvPr>
          <p:cNvSpPr>
            <a:spLocks noGrp="1"/>
          </p:cNvSpPr>
          <p:nvPr>
            <p:ph type="body" sz="quarter" idx="13" hasCustomPrompt="1"/>
          </p:nvPr>
        </p:nvSpPr>
        <p:spPr>
          <a:xfrm>
            <a:off x="4190069" y="2861988"/>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a:t>Click to add text</a:t>
            </a:r>
          </a:p>
        </p:txBody>
      </p:sp>
      <p:sp>
        <p:nvSpPr>
          <p:cNvPr id="58" name="Text Placeholder 14">
            <a:extLst>
              <a:ext uri="{FF2B5EF4-FFF2-40B4-BE49-F238E27FC236}">
                <a16:creationId xmlns:a16="http://schemas.microsoft.com/office/drawing/2014/main" id="{32A7FBEC-71F7-4A1F-82A1-C7FBFE05185C}"/>
              </a:ext>
            </a:extLst>
          </p:cNvPr>
          <p:cNvSpPr>
            <a:spLocks noGrp="1"/>
          </p:cNvSpPr>
          <p:nvPr>
            <p:ph type="body" sz="quarter" idx="21" hasCustomPrompt="1"/>
          </p:nvPr>
        </p:nvSpPr>
        <p:spPr>
          <a:xfrm>
            <a:off x="7913979" y="2568679"/>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a:t>Click to add title</a:t>
            </a:r>
          </a:p>
        </p:txBody>
      </p:sp>
      <p:sp>
        <p:nvSpPr>
          <p:cNvPr id="57" name="Text Placeholder 14">
            <a:extLst>
              <a:ext uri="{FF2B5EF4-FFF2-40B4-BE49-F238E27FC236}">
                <a16:creationId xmlns:a16="http://schemas.microsoft.com/office/drawing/2014/main" id="{00EDBC93-E454-47AD-B9C9-E7CCE8DE6B59}"/>
              </a:ext>
            </a:extLst>
          </p:cNvPr>
          <p:cNvSpPr>
            <a:spLocks noGrp="1"/>
          </p:cNvSpPr>
          <p:nvPr>
            <p:ph type="body" sz="quarter" idx="20" hasCustomPrompt="1"/>
          </p:nvPr>
        </p:nvSpPr>
        <p:spPr>
          <a:xfrm>
            <a:off x="7913979" y="2861988"/>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a:t>Click to add text</a:t>
            </a:r>
          </a:p>
        </p:txBody>
      </p:sp>
      <p:sp>
        <p:nvSpPr>
          <p:cNvPr id="64" name="Text Placeholder 14">
            <a:extLst>
              <a:ext uri="{FF2B5EF4-FFF2-40B4-BE49-F238E27FC236}">
                <a16:creationId xmlns:a16="http://schemas.microsoft.com/office/drawing/2014/main" id="{E792D94E-72D4-43F1-8063-14A3F6270A35}"/>
              </a:ext>
            </a:extLst>
          </p:cNvPr>
          <p:cNvSpPr>
            <a:spLocks noGrp="1"/>
          </p:cNvSpPr>
          <p:nvPr>
            <p:ph type="body" sz="quarter" idx="23" hasCustomPrompt="1"/>
          </p:nvPr>
        </p:nvSpPr>
        <p:spPr>
          <a:xfrm>
            <a:off x="4190069" y="5044309"/>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a:t>Click to add title</a:t>
            </a:r>
          </a:p>
        </p:txBody>
      </p:sp>
      <p:sp>
        <p:nvSpPr>
          <p:cNvPr id="63" name="Text Placeholder 14">
            <a:extLst>
              <a:ext uri="{FF2B5EF4-FFF2-40B4-BE49-F238E27FC236}">
                <a16:creationId xmlns:a16="http://schemas.microsoft.com/office/drawing/2014/main" id="{C18EBA8F-5A95-4501-A602-A9889F0CE3A0}"/>
              </a:ext>
            </a:extLst>
          </p:cNvPr>
          <p:cNvSpPr>
            <a:spLocks noGrp="1"/>
          </p:cNvSpPr>
          <p:nvPr>
            <p:ph type="body" sz="quarter" idx="22" hasCustomPrompt="1"/>
          </p:nvPr>
        </p:nvSpPr>
        <p:spPr>
          <a:xfrm>
            <a:off x="4190069" y="5337618"/>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a:t>Click to add text</a:t>
            </a:r>
          </a:p>
        </p:txBody>
      </p:sp>
      <p:sp>
        <p:nvSpPr>
          <p:cNvPr id="67" name="Text Placeholder 14">
            <a:extLst>
              <a:ext uri="{FF2B5EF4-FFF2-40B4-BE49-F238E27FC236}">
                <a16:creationId xmlns:a16="http://schemas.microsoft.com/office/drawing/2014/main" id="{AF03D6DF-70BB-4EC0-B7BF-94BB780FDF01}"/>
              </a:ext>
            </a:extLst>
          </p:cNvPr>
          <p:cNvSpPr>
            <a:spLocks noGrp="1"/>
          </p:cNvSpPr>
          <p:nvPr>
            <p:ph type="body" sz="quarter" idx="25" hasCustomPrompt="1"/>
          </p:nvPr>
        </p:nvSpPr>
        <p:spPr>
          <a:xfrm>
            <a:off x="7913980" y="5047681"/>
            <a:ext cx="3008631" cy="348162"/>
          </a:xfrm>
          <a:prstGeom prst="rect">
            <a:avLst/>
          </a:prstGeom>
        </p:spPr>
        <p:txBody>
          <a:bodyPr/>
          <a:lstStyle>
            <a:lvl1pPr marL="0" indent="0" algn="l">
              <a:buNone/>
              <a:defRPr sz="1600" cap="none" spc="200" baseline="0">
                <a:solidFill>
                  <a:schemeClr val="accent6"/>
                </a:solidFill>
                <a:latin typeface="+mj-lt"/>
              </a:defRPr>
            </a:lvl1pPr>
          </a:lstStyle>
          <a:p>
            <a:pPr lvl="0"/>
            <a:r>
              <a:rPr lang="en-US"/>
              <a:t>Click to add title</a:t>
            </a:r>
          </a:p>
        </p:txBody>
      </p:sp>
      <p:sp>
        <p:nvSpPr>
          <p:cNvPr id="66" name="Text Placeholder 14">
            <a:extLst>
              <a:ext uri="{FF2B5EF4-FFF2-40B4-BE49-F238E27FC236}">
                <a16:creationId xmlns:a16="http://schemas.microsoft.com/office/drawing/2014/main" id="{A21FAF3A-556C-4A61-B1C4-E6FB98BE40B2}"/>
              </a:ext>
            </a:extLst>
          </p:cNvPr>
          <p:cNvSpPr>
            <a:spLocks noGrp="1"/>
          </p:cNvSpPr>
          <p:nvPr>
            <p:ph type="body" sz="quarter" idx="24" hasCustomPrompt="1"/>
          </p:nvPr>
        </p:nvSpPr>
        <p:spPr>
          <a:xfrm>
            <a:off x="7913980" y="5340990"/>
            <a:ext cx="3008630" cy="636682"/>
          </a:xfrm>
          <a:prstGeom prst="rect">
            <a:avLst/>
          </a:prstGeom>
        </p:spPr>
        <p:txBody>
          <a:bodyPr/>
          <a:lstStyle>
            <a:lvl1pPr marL="0" indent="0" algn="l">
              <a:lnSpc>
                <a:spcPct val="150000"/>
              </a:lnSpc>
              <a:spcBef>
                <a:spcPts val="0"/>
              </a:spcBef>
              <a:buNone/>
              <a:defRPr sz="1400" cap="none" spc="0" baseline="0">
                <a:solidFill>
                  <a:schemeClr val="bg1"/>
                </a:solidFill>
                <a:latin typeface="+mn-lt"/>
              </a:defRPr>
            </a:lvl1pPr>
          </a:lstStyle>
          <a:p>
            <a:pPr lvl="0"/>
            <a:r>
              <a:rPr lang="en-US"/>
              <a:t>Click to add text</a:t>
            </a:r>
          </a:p>
        </p:txBody>
      </p:sp>
      <p:sp>
        <p:nvSpPr>
          <p:cNvPr id="22" name="Footer Placeholder 15">
            <a:extLst>
              <a:ext uri="{FF2B5EF4-FFF2-40B4-BE49-F238E27FC236}">
                <a16:creationId xmlns:a16="http://schemas.microsoft.com/office/drawing/2014/main" id="{54442D89-5EE7-4BC5-A35D-B0F93DD36269}"/>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endParaRPr lang="en-US"/>
          </a:p>
        </p:txBody>
      </p:sp>
      <p:sp>
        <p:nvSpPr>
          <p:cNvPr id="23" name="Slide Number Placeholder 16">
            <a:extLst>
              <a:ext uri="{FF2B5EF4-FFF2-40B4-BE49-F238E27FC236}">
                <a16:creationId xmlns:a16="http://schemas.microsoft.com/office/drawing/2014/main" id="{DC13E404-DE29-4300-A8D5-25F34585A492}"/>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a:p>
        </p:txBody>
      </p:sp>
      <p:sp>
        <p:nvSpPr>
          <p:cNvPr id="24" name="Date Placeholder 14">
            <a:extLst>
              <a:ext uri="{FF2B5EF4-FFF2-40B4-BE49-F238E27FC236}">
                <a16:creationId xmlns:a16="http://schemas.microsoft.com/office/drawing/2014/main" id="{1EAC24B5-8E72-46CA-9A6A-4A6D6EA2C064}"/>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endParaRPr lang="en-US" cap="all"/>
          </a:p>
        </p:txBody>
      </p:sp>
      <p:sp>
        <p:nvSpPr>
          <p:cNvPr id="5" name="Picture Placeholder 4">
            <a:extLst>
              <a:ext uri="{FF2B5EF4-FFF2-40B4-BE49-F238E27FC236}">
                <a16:creationId xmlns:a16="http://schemas.microsoft.com/office/drawing/2014/main" id="{C1F11D19-3D38-460E-A8AF-F6A30642EC0D}"/>
              </a:ext>
            </a:extLst>
          </p:cNvPr>
          <p:cNvSpPr>
            <a:spLocks noGrp="1"/>
          </p:cNvSpPr>
          <p:nvPr>
            <p:ph type="pic" sz="quarter" idx="26"/>
          </p:nvPr>
        </p:nvSpPr>
        <p:spPr>
          <a:xfrm>
            <a:off x="4190069" y="1818852"/>
            <a:ext cx="603504" cy="603504"/>
          </a:xfrm>
          <a:prstGeom prst="rect">
            <a:avLst/>
          </a:prstGeom>
        </p:spPr>
        <p:txBody>
          <a:bodyPr/>
          <a:lstStyle>
            <a:lvl1pPr marL="0" indent="0">
              <a:buNone/>
              <a:defRPr sz="1050">
                <a:solidFill>
                  <a:schemeClr val="bg1"/>
                </a:solidFill>
              </a:defRPr>
            </a:lvl1pPr>
          </a:lstStyle>
          <a:p>
            <a:endParaRPr lang="en-US"/>
          </a:p>
        </p:txBody>
      </p:sp>
      <p:sp>
        <p:nvSpPr>
          <p:cNvPr id="21" name="Picture Placeholder 4">
            <a:extLst>
              <a:ext uri="{FF2B5EF4-FFF2-40B4-BE49-F238E27FC236}">
                <a16:creationId xmlns:a16="http://schemas.microsoft.com/office/drawing/2014/main" id="{F915DDB2-3A13-4240-8ECB-677499946C14}"/>
              </a:ext>
            </a:extLst>
          </p:cNvPr>
          <p:cNvSpPr>
            <a:spLocks noGrp="1"/>
          </p:cNvSpPr>
          <p:nvPr>
            <p:ph type="pic" sz="quarter" idx="27"/>
          </p:nvPr>
        </p:nvSpPr>
        <p:spPr>
          <a:xfrm>
            <a:off x="7913979" y="1818852"/>
            <a:ext cx="603504" cy="603504"/>
          </a:xfrm>
          <a:prstGeom prst="rect">
            <a:avLst/>
          </a:prstGeom>
        </p:spPr>
        <p:txBody>
          <a:bodyPr/>
          <a:lstStyle>
            <a:lvl1pPr marL="0" indent="0">
              <a:buNone/>
              <a:defRPr sz="1050">
                <a:solidFill>
                  <a:schemeClr val="bg1"/>
                </a:solidFill>
              </a:defRPr>
            </a:lvl1pPr>
          </a:lstStyle>
          <a:p>
            <a:endParaRPr lang="en-US"/>
          </a:p>
        </p:txBody>
      </p:sp>
      <p:sp>
        <p:nvSpPr>
          <p:cNvPr id="25" name="Picture Placeholder 4">
            <a:extLst>
              <a:ext uri="{FF2B5EF4-FFF2-40B4-BE49-F238E27FC236}">
                <a16:creationId xmlns:a16="http://schemas.microsoft.com/office/drawing/2014/main" id="{E9059CA0-144F-4780-BA0D-005B827AAECE}"/>
              </a:ext>
            </a:extLst>
          </p:cNvPr>
          <p:cNvSpPr>
            <a:spLocks noGrp="1"/>
          </p:cNvSpPr>
          <p:nvPr>
            <p:ph type="pic" sz="quarter" idx="28"/>
          </p:nvPr>
        </p:nvSpPr>
        <p:spPr>
          <a:xfrm>
            <a:off x="4190069" y="4281832"/>
            <a:ext cx="603504" cy="603504"/>
          </a:xfrm>
          <a:prstGeom prst="rect">
            <a:avLst/>
          </a:prstGeom>
        </p:spPr>
        <p:txBody>
          <a:bodyPr/>
          <a:lstStyle>
            <a:lvl1pPr marL="0" indent="0">
              <a:buNone/>
              <a:defRPr sz="1050">
                <a:solidFill>
                  <a:schemeClr val="bg1"/>
                </a:solidFill>
              </a:defRPr>
            </a:lvl1pPr>
          </a:lstStyle>
          <a:p>
            <a:endParaRPr lang="en-US"/>
          </a:p>
        </p:txBody>
      </p:sp>
      <p:sp>
        <p:nvSpPr>
          <p:cNvPr id="26" name="Picture Placeholder 4">
            <a:extLst>
              <a:ext uri="{FF2B5EF4-FFF2-40B4-BE49-F238E27FC236}">
                <a16:creationId xmlns:a16="http://schemas.microsoft.com/office/drawing/2014/main" id="{B770164C-988C-4217-B0E9-7D0DC17C8BC6}"/>
              </a:ext>
            </a:extLst>
          </p:cNvPr>
          <p:cNvSpPr>
            <a:spLocks noGrp="1"/>
          </p:cNvSpPr>
          <p:nvPr>
            <p:ph type="pic" sz="quarter" idx="29"/>
          </p:nvPr>
        </p:nvSpPr>
        <p:spPr>
          <a:xfrm>
            <a:off x="7908115" y="4294030"/>
            <a:ext cx="603504" cy="603504"/>
          </a:xfrm>
          <a:prstGeom prst="rect">
            <a:avLst/>
          </a:prstGeom>
        </p:spPr>
        <p:txBody>
          <a:bodyPr/>
          <a:lstStyle>
            <a:lvl1pPr marL="0" indent="0">
              <a:buNone/>
              <a:defRPr sz="1050">
                <a:solidFill>
                  <a:schemeClr val="bg1"/>
                </a:solidFill>
              </a:defRPr>
            </a:lvl1pPr>
          </a:lstStyle>
          <a:p>
            <a:endParaRPr lang="en-US"/>
          </a:p>
        </p:txBody>
      </p:sp>
    </p:spTree>
    <p:extLst>
      <p:ext uri="{BB962C8B-B14F-4D97-AF65-F5344CB8AC3E}">
        <p14:creationId xmlns:p14="http://schemas.microsoft.com/office/powerpoint/2010/main" val="2631298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Product Benefits">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ED540A63-9BB9-478A-BE65-7A901018323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3" name="Title 2">
            <a:extLst>
              <a:ext uri="{FF2B5EF4-FFF2-40B4-BE49-F238E27FC236}">
                <a16:creationId xmlns:a16="http://schemas.microsoft.com/office/drawing/2014/main" id="{767FB1D5-16C4-4AAC-9E31-560F596F8D5E}"/>
              </a:ext>
            </a:extLst>
          </p:cNvPr>
          <p:cNvSpPr>
            <a:spLocks noGrp="1"/>
          </p:cNvSpPr>
          <p:nvPr>
            <p:ph type="title" hasCustomPrompt="1"/>
          </p:nvPr>
        </p:nvSpPr>
        <p:spPr>
          <a:xfrm>
            <a:off x="3672555" y="1823626"/>
            <a:ext cx="4569572" cy="580029"/>
          </a:xfrm>
          <a:prstGeom prst="rect">
            <a:avLst/>
          </a:prstGeom>
        </p:spPr>
        <p:txBody>
          <a:bodyPr/>
          <a:lstStyle>
            <a:lvl1pPr>
              <a:defRPr sz="2800" cap="all" spc="400" baseline="0">
                <a:solidFill>
                  <a:schemeClr val="bg1"/>
                </a:solidFill>
              </a:defRPr>
            </a:lvl1pPr>
          </a:lstStyle>
          <a:p>
            <a:r>
              <a:rPr lang="en-US"/>
              <a:t>Click to add title</a:t>
            </a:r>
          </a:p>
        </p:txBody>
      </p:sp>
      <p:sp>
        <p:nvSpPr>
          <p:cNvPr id="27" name="Text Placeholder 14">
            <a:extLst>
              <a:ext uri="{FF2B5EF4-FFF2-40B4-BE49-F238E27FC236}">
                <a16:creationId xmlns:a16="http://schemas.microsoft.com/office/drawing/2014/main" id="{C269BEF2-E65B-4046-B8D1-1E5DC6D58296}"/>
              </a:ext>
            </a:extLst>
          </p:cNvPr>
          <p:cNvSpPr>
            <a:spLocks noGrp="1"/>
          </p:cNvSpPr>
          <p:nvPr>
            <p:ph type="body" sz="quarter" idx="22" hasCustomPrompt="1"/>
          </p:nvPr>
        </p:nvSpPr>
        <p:spPr>
          <a:xfrm>
            <a:off x="2956595" y="2807310"/>
            <a:ext cx="5824073" cy="1940149"/>
          </a:xfrm>
          <a:prstGeom prst="rect">
            <a:avLst/>
          </a:prstGeom>
        </p:spPr>
        <p:txBody>
          <a:bodyPr anchor="t"/>
          <a:lstStyle>
            <a:lvl1pPr marL="0" indent="0" algn="ctr">
              <a:lnSpc>
                <a:spcPct val="200000"/>
              </a:lnSpc>
              <a:spcBef>
                <a:spcPts val="0"/>
              </a:spcBef>
              <a:buNone/>
              <a:defRPr sz="1800" cap="none" spc="200" baseline="0">
                <a:solidFill>
                  <a:schemeClr val="bg1"/>
                </a:solidFill>
                <a:latin typeface="+mn-lt"/>
              </a:defRPr>
            </a:lvl1pPr>
          </a:lstStyle>
          <a:p>
            <a:pPr lvl="0"/>
            <a:r>
              <a:rPr lang="en-US"/>
              <a:t>Click to add title</a:t>
            </a:r>
          </a:p>
        </p:txBody>
      </p:sp>
      <p:sp>
        <p:nvSpPr>
          <p:cNvPr id="18" name="Footer Placeholder 15">
            <a:extLst>
              <a:ext uri="{FF2B5EF4-FFF2-40B4-BE49-F238E27FC236}">
                <a16:creationId xmlns:a16="http://schemas.microsoft.com/office/drawing/2014/main" id="{D89CE923-C669-4E0E-8161-BB328133EE8B}"/>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endParaRPr lang="en-US"/>
          </a:p>
        </p:txBody>
      </p:sp>
      <p:sp>
        <p:nvSpPr>
          <p:cNvPr id="19" name="Slide Number Placeholder 16">
            <a:extLst>
              <a:ext uri="{FF2B5EF4-FFF2-40B4-BE49-F238E27FC236}">
                <a16:creationId xmlns:a16="http://schemas.microsoft.com/office/drawing/2014/main" id="{C820EE41-4997-4CD3-B951-56ECA884252E}"/>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a:p>
        </p:txBody>
      </p:sp>
      <p:sp>
        <p:nvSpPr>
          <p:cNvPr id="20" name="Date Placeholder 14">
            <a:extLst>
              <a:ext uri="{FF2B5EF4-FFF2-40B4-BE49-F238E27FC236}">
                <a16:creationId xmlns:a16="http://schemas.microsoft.com/office/drawing/2014/main" id="{A2A3BC0C-B522-4DA2-BBC0-AC180D8B2C9A}"/>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endParaRPr lang="en-US" cap="all"/>
          </a:p>
        </p:txBody>
      </p:sp>
    </p:spTree>
    <p:extLst>
      <p:ext uri="{BB962C8B-B14F-4D97-AF65-F5344CB8AC3E}">
        <p14:creationId xmlns:p14="http://schemas.microsoft.com/office/powerpoint/2010/main" val="4255765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arket Opportunity Overview">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4E96CB8F-A88F-40C3-A65B-8C33A16A0C2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086E70-8E77-436D-93CE-4BCD3EC94BEA}"/>
              </a:ext>
            </a:extLst>
          </p:cNvPr>
          <p:cNvSpPr>
            <a:spLocks noGrp="1"/>
          </p:cNvSpPr>
          <p:nvPr>
            <p:ph type="title" hasCustomPrompt="1"/>
          </p:nvPr>
        </p:nvSpPr>
        <p:spPr>
          <a:xfrm>
            <a:off x="5029799" y="1380501"/>
            <a:ext cx="5097428" cy="991689"/>
          </a:xfrm>
          <a:prstGeom prst="rect">
            <a:avLst/>
          </a:prstGeom>
        </p:spPr>
        <p:txBody>
          <a:bodyPr/>
          <a:lstStyle>
            <a:lvl1pPr algn="ctr">
              <a:defRPr sz="2800" cap="all" spc="400" baseline="0">
                <a:solidFill>
                  <a:schemeClr val="bg1"/>
                </a:solidFill>
              </a:defRPr>
            </a:lvl1pPr>
          </a:lstStyle>
          <a:p>
            <a:r>
              <a:rPr lang="en-US"/>
              <a:t>Click to add title</a:t>
            </a:r>
          </a:p>
        </p:txBody>
      </p:sp>
      <p:sp>
        <p:nvSpPr>
          <p:cNvPr id="10" name="Text Placeholder 10">
            <a:extLst>
              <a:ext uri="{FF2B5EF4-FFF2-40B4-BE49-F238E27FC236}">
                <a16:creationId xmlns:a16="http://schemas.microsoft.com/office/drawing/2014/main" id="{C95B0D27-123C-4F09-AEDC-7874964B77BC}"/>
              </a:ext>
            </a:extLst>
          </p:cNvPr>
          <p:cNvSpPr>
            <a:spLocks noGrp="1"/>
          </p:cNvSpPr>
          <p:nvPr>
            <p:ph type="body" sz="quarter" idx="14" hasCustomPrompt="1"/>
          </p:nvPr>
        </p:nvSpPr>
        <p:spPr>
          <a:xfrm>
            <a:off x="692337" y="3400981"/>
            <a:ext cx="2693128" cy="991689"/>
          </a:xfrm>
          <a:prstGeom prst="rect">
            <a:avLst/>
          </a:prstGeom>
        </p:spPr>
        <p:txBody>
          <a:bodyPr anchor="b"/>
          <a:lstStyle>
            <a:lvl1pPr marL="0" indent="0" algn="l">
              <a:buNone/>
              <a:defRPr sz="5400" kern="0" cap="all" spc="400" baseline="0">
                <a:solidFill>
                  <a:schemeClr val="accent6"/>
                </a:solidFill>
                <a:latin typeface="+mj-lt"/>
              </a:defRPr>
            </a:lvl1pPr>
          </a:lstStyle>
          <a:p>
            <a:pPr lvl="0"/>
            <a:r>
              <a:rPr lang="en-US"/>
              <a:t>Add title</a:t>
            </a:r>
          </a:p>
        </p:txBody>
      </p:sp>
      <p:sp>
        <p:nvSpPr>
          <p:cNvPr id="13" name="Text Placeholder 14">
            <a:extLst>
              <a:ext uri="{FF2B5EF4-FFF2-40B4-BE49-F238E27FC236}">
                <a16:creationId xmlns:a16="http://schemas.microsoft.com/office/drawing/2014/main" id="{F3772143-8573-4FED-977E-651FC59C168F}"/>
              </a:ext>
            </a:extLst>
          </p:cNvPr>
          <p:cNvSpPr>
            <a:spLocks noGrp="1"/>
          </p:cNvSpPr>
          <p:nvPr>
            <p:ph type="body" sz="quarter" idx="20" hasCustomPrompt="1"/>
          </p:nvPr>
        </p:nvSpPr>
        <p:spPr>
          <a:xfrm>
            <a:off x="692336" y="4670980"/>
            <a:ext cx="2693129" cy="1151633"/>
          </a:xfrm>
          <a:prstGeom prst="rect">
            <a:avLst/>
          </a:prstGeom>
        </p:spPr>
        <p:txBody>
          <a:bodyPr anchor="t"/>
          <a:lstStyle>
            <a:lvl1pPr marL="0" indent="0" algn="l">
              <a:lnSpc>
                <a:spcPct val="150000"/>
              </a:lnSpc>
              <a:spcBef>
                <a:spcPts val="0"/>
              </a:spcBef>
              <a:buClr>
                <a:schemeClr val="accent6"/>
              </a:buClr>
              <a:buFont typeface="Courier New" panose="02070309020205020404" pitchFamily="49" charset="0"/>
              <a:buNone/>
              <a:defRPr sz="1400" cap="none" spc="0" baseline="0">
                <a:solidFill>
                  <a:schemeClr val="bg1"/>
                </a:solidFill>
                <a:latin typeface="+mn-lt"/>
              </a:defRPr>
            </a:lvl1pPr>
          </a:lstStyle>
          <a:p>
            <a:pPr lvl="0"/>
            <a:r>
              <a:rPr lang="en-US"/>
              <a:t>Add text here</a:t>
            </a:r>
          </a:p>
        </p:txBody>
      </p:sp>
      <p:sp>
        <p:nvSpPr>
          <p:cNvPr id="25" name="Text Placeholder 10">
            <a:extLst>
              <a:ext uri="{FF2B5EF4-FFF2-40B4-BE49-F238E27FC236}">
                <a16:creationId xmlns:a16="http://schemas.microsoft.com/office/drawing/2014/main" id="{4FD80858-A8CA-496F-8CC0-5ACDBE65112A}"/>
              </a:ext>
            </a:extLst>
          </p:cNvPr>
          <p:cNvSpPr>
            <a:spLocks noGrp="1"/>
          </p:cNvSpPr>
          <p:nvPr>
            <p:ph type="body" sz="quarter" idx="24" hasCustomPrompt="1"/>
          </p:nvPr>
        </p:nvSpPr>
        <p:spPr>
          <a:xfrm>
            <a:off x="3587933" y="3400981"/>
            <a:ext cx="2693128" cy="991689"/>
          </a:xfrm>
          <a:prstGeom prst="rect">
            <a:avLst/>
          </a:prstGeom>
        </p:spPr>
        <p:txBody>
          <a:bodyPr anchor="b"/>
          <a:lstStyle>
            <a:lvl1pPr marL="0" indent="0" algn="l">
              <a:buNone/>
              <a:defRPr sz="5400" kern="0" cap="all" spc="400" baseline="0">
                <a:solidFill>
                  <a:schemeClr val="accent6"/>
                </a:solidFill>
                <a:latin typeface="+mj-lt"/>
              </a:defRPr>
            </a:lvl1pPr>
          </a:lstStyle>
          <a:p>
            <a:pPr lvl="0"/>
            <a:r>
              <a:rPr lang="en-US"/>
              <a:t>Add title</a:t>
            </a:r>
          </a:p>
        </p:txBody>
      </p:sp>
      <p:sp>
        <p:nvSpPr>
          <p:cNvPr id="33" name="Text Placeholder 14">
            <a:extLst>
              <a:ext uri="{FF2B5EF4-FFF2-40B4-BE49-F238E27FC236}">
                <a16:creationId xmlns:a16="http://schemas.microsoft.com/office/drawing/2014/main" id="{2B840B1F-9319-4653-84C5-FF1FDC5E9D9A}"/>
              </a:ext>
            </a:extLst>
          </p:cNvPr>
          <p:cNvSpPr>
            <a:spLocks noGrp="1"/>
          </p:cNvSpPr>
          <p:nvPr>
            <p:ph type="body" sz="quarter" idx="21" hasCustomPrompt="1"/>
          </p:nvPr>
        </p:nvSpPr>
        <p:spPr>
          <a:xfrm>
            <a:off x="3587931" y="4670980"/>
            <a:ext cx="2693129" cy="1151633"/>
          </a:xfrm>
          <a:prstGeom prst="rect">
            <a:avLst/>
          </a:prstGeom>
        </p:spPr>
        <p:txBody>
          <a:bodyPr anchor="t"/>
          <a:lstStyle>
            <a:lvl1pPr marL="0" indent="0" algn="l">
              <a:lnSpc>
                <a:spcPct val="150000"/>
              </a:lnSpc>
              <a:spcBef>
                <a:spcPts val="0"/>
              </a:spcBef>
              <a:buClr>
                <a:schemeClr val="accent6"/>
              </a:buClr>
              <a:buFont typeface="Courier New" panose="02070309020205020404" pitchFamily="49" charset="0"/>
              <a:buNone/>
              <a:defRPr sz="1400" cap="none" spc="0" baseline="0">
                <a:solidFill>
                  <a:schemeClr val="bg1"/>
                </a:solidFill>
                <a:latin typeface="+mn-lt"/>
              </a:defRPr>
            </a:lvl1pPr>
          </a:lstStyle>
          <a:p>
            <a:pPr lvl="0"/>
            <a:r>
              <a:rPr lang="en-US"/>
              <a:t>Add text here</a:t>
            </a:r>
          </a:p>
        </p:txBody>
      </p:sp>
      <p:sp>
        <p:nvSpPr>
          <p:cNvPr id="27" name="Text Placeholder 10">
            <a:extLst>
              <a:ext uri="{FF2B5EF4-FFF2-40B4-BE49-F238E27FC236}">
                <a16:creationId xmlns:a16="http://schemas.microsoft.com/office/drawing/2014/main" id="{0882E4D8-D2AA-4EA0-BBCE-50334E8D160C}"/>
              </a:ext>
            </a:extLst>
          </p:cNvPr>
          <p:cNvSpPr>
            <a:spLocks noGrp="1"/>
          </p:cNvSpPr>
          <p:nvPr>
            <p:ph type="body" sz="quarter" idx="25" hasCustomPrompt="1"/>
          </p:nvPr>
        </p:nvSpPr>
        <p:spPr>
          <a:xfrm>
            <a:off x="6483530" y="3400981"/>
            <a:ext cx="2693128" cy="991689"/>
          </a:xfrm>
          <a:prstGeom prst="rect">
            <a:avLst/>
          </a:prstGeom>
        </p:spPr>
        <p:txBody>
          <a:bodyPr anchor="b"/>
          <a:lstStyle>
            <a:lvl1pPr marL="0" indent="0" algn="l">
              <a:buNone/>
              <a:defRPr sz="5400" kern="0" cap="all" spc="400" baseline="0">
                <a:solidFill>
                  <a:schemeClr val="accent6"/>
                </a:solidFill>
                <a:latin typeface="+mj-lt"/>
              </a:defRPr>
            </a:lvl1pPr>
          </a:lstStyle>
          <a:p>
            <a:pPr lvl="0"/>
            <a:r>
              <a:rPr lang="en-US"/>
              <a:t>Add title</a:t>
            </a:r>
          </a:p>
        </p:txBody>
      </p:sp>
      <p:sp>
        <p:nvSpPr>
          <p:cNvPr id="36" name="Text Placeholder 14">
            <a:extLst>
              <a:ext uri="{FF2B5EF4-FFF2-40B4-BE49-F238E27FC236}">
                <a16:creationId xmlns:a16="http://schemas.microsoft.com/office/drawing/2014/main" id="{97EFBCD4-F812-493F-895A-3449020A0651}"/>
              </a:ext>
            </a:extLst>
          </p:cNvPr>
          <p:cNvSpPr>
            <a:spLocks noGrp="1"/>
          </p:cNvSpPr>
          <p:nvPr>
            <p:ph type="body" sz="quarter" idx="23" hasCustomPrompt="1"/>
          </p:nvPr>
        </p:nvSpPr>
        <p:spPr>
          <a:xfrm>
            <a:off x="6483528" y="4670980"/>
            <a:ext cx="2693129" cy="1151633"/>
          </a:xfrm>
          <a:prstGeom prst="rect">
            <a:avLst/>
          </a:prstGeom>
        </p:spPr>
        <p:txBody>
          <a:bodyPr anchor="t"/>
          <a:lstStyle>
            <a:lvl1pPr marL="0" indent="0" algn="l">
              <a:lnSpc>
                <a:spcPct val="150000"/>
              </a:lnSpc>
              <a:spcBef>
                <a:spcPts val="0"/>
              </a:spcBef>
              <a:buClr>
                <a:schemeClr val="accent6"/>
              </a:buClr>
              <a:buFont typeface="Courier New" panose="02070309020205020404" pitchFamily="49" charset="0"/>
              <a:buNone/>
              <a:defRPr sz="1400" cap="none" spc="0" baseline="0">
                <a:solidFill>
                  <a:schemeClr val="bg1"/>
                </a:solidFill>
                <a:latin typeface="+mn-lt"/>
              </a:defRPr>
            </a:lvl1pPr>
          </a:lstStyle>
          <a:p>
            <a:pPr lvl="0"/>
            <a:r>
              <a:rPr lang="en-US"/>
              <a:t>Add text here</a:t>
            </a:r>
          </a:p>
        </p:txBody>
      </p:sp>
      <p:sp>
        <p:nvSpPr>
          <p:cNvPr id="20" name="Footer Placeholder 15">
            <a:extLst>
              <a:ext uri="{FF2B5EF4-FFF2-40B4-BE49-F238E27FC236}">
                <a16:creationId xmlns:a16="http://schemas.microsoft.com/office/drawing/2014/main" id="{698D43C2-06AB-4549-BCD0-CBDCA0653292}"/>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endParaRPr lang="en-US"/>
          </a:p>
        </p:txBody>
      </p:sp>
      <p:sp>
        <p:nvSpPr>
          <p:cNvPr id="21" name="Slide Number Placeholder 16">
            <a:extLst>
              <a:ext uri="{FF2B5EF4-FFF2-40B4-BE49-F238E27FC236}">
                <a16:creationId xmlns:a16="http://schemas.microsoft.com/office/drawing/2014/main" id="{7B2AB1D3-DFF0-43A8-BDE0-52FB314E03A1}"/>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a:p>
        </p:txBody>
      </p:sp>
      <p:sp>
        <p:nvSpPr>
          <p:cNvPr id="22" name="Date Placeholder 14">
            <a:extLst>
              <a:ext uri="{FF2B5EF4-FFF2-40B4-BE49-F238E27FC236}">
                <a16:creationId xmlns:a16="http://schemas.microsoft.com/office/drawing/2014/main" id="{28A81ABF-135E-483F-9992-6F79C2F559E9}"/>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endParaRPr lang="en-US" cap="all"/>
          </a:p>
        </p:txBody>
      </p:sp>
    </p:spTree>
    <p:extLst>
      <p:ext uri="{BB962C8B-B14F-4D97-AF65-F5344CB8AC3E}">
        <p14:creationId xmlns:p14="http://schemas.microsoft.com/office/powerpoint/2010/main" val="574551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eet The Team 4-Up">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F8B9974-85ED-46AA-8617-AC54C847B6B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
            <a:ext cx="12205220" cy="6858001"/>
          </a:xfrm>
          <a:prstGeom prst="rect">
            <a:avLst/>
          </a:prstGeom>
        </p:spPr>
      </p:pic>
      <p:sp>
        <p:nvSpPr>
          <p:cNvPr id="2" name="Title 1">
            <a:extLst>
              <a:ext uri="{FF2B5EF4-FFF2-40B4-BE49-F238E27FC236}">
                <a16:creationId xmlns:a16="http://schemas.microsoft.com/office/drawing/2014/main" id="{EB6F28C4-DD1C-4E63-87E8-D76D85414CE0}"/>
              </a:ext>
            </a:extLst>
          </p:cNvPr>
          <p:cNvSpPr>
            <a:spLocks noGrp="1"/>
          </p:cNvSpPr>
          <p:nvPr>
            <p:ph type="title" hasCustomPrompt="1"/>
          </p:nvPr>
        </p:nvSpPr>
        <p:spPr>
          <a:xfrm>
            <a:off x="655858" y="2377440"/>
            <a:ext cx="1939480" cy="2115505"/>
          </a:xfrm>
          <a:prstGeom prst="rect">
            <a:avLst/>
          </a:prstGeom>
        </p:spPr>
        <p:txBody>
          <a:bodyPr anchor="ctr"/>
          <a:lstStyle>
            <a:lvl1pPr algn="ctr">
              <a:defRPr sz="2800" cap="all" spc="400" baseline="0">
                <a:solidFill>
                  <a:schemeClr val="bg1"/>
                </a:solidFill>
              </a:defRPr>
            </a:lvl1pPr>
          </a:lstStyle>
          <a:p>
            <a:r>
              <a:rPr lang="en-US"/>
              <a:t>Click to add title</a:t>
            </a:r>
          </a:p>
        </p:txBody>
      </p:sp>
      <p:sp>
        <p:nvSpPr>
          <p:cNvPr id="14" name="Picture Placeholder 9">
            <a:extLst>
              <a:ext uri="{FF2B5EF4-FFF2-40B4-BE49-F238E27FC236}">
                <a16:creationId xmlns:a16="http://schemas.microsoft.com/office/drawing/2014/main" id="{3987B23C-61B9-4A48-AD36-5E284812C449}"/>
              </a:ext>
            </a:extLst>
          </p:cNvPr>
          <p:cNvSpPr>
            <a:spLocks noGrp="1"/>
          </p:cNvSpPr>
          <p:nvPr>
            <p:ph type="pic" sz="quarter" idx="16" hasCustomPrompt="1"/>
          </p:nvPr>
        </p:nvSpPr>
        <p:spPr>
          <a:xfrm>
            <a:off x="3088220" y="2599422"/>
            <a:ext cx="1502806" cy="1502805"/>
          </a:xfrm>
          <a:prstGeom prst="ellipse">
            <a:avLst/>
          </a:prstGeom>
        </p:spPr>
        <p:txBody>
          <a:bodyPr/>
          <a:lstStyle>
            <a:lvl1pPr marL="0" indent="0" algn="ctr">
              <a:buNone/>
              <a:defRPr sz="2400">
                <a:solidFill>
                  <a:schemeClr val="bg1"/>
                </a:solidFill>
              </a:defRPr>
            </a:lvl1pPr>
          </a:lstStyle>
          <a:p>
            <a:r>
              <a:rPr lang="en-US"/>
              <a:t>Click to add photo</a:t>
            </a:r>
          </a:p>
        </p:txBody>
      </p:sp>
      <p:sp>
        <p:nvSpPr>
          <p:cNvPr id="10" name="Picture Placeholder 9">
            <a:extLst>
              <a:ext uri="{FF2B5EF4-FFF2-40B4-BE49-F238E27FC236}">
                <a16:creationId xmlns:a16="http://schemas.microsoft.com/office/drawing/2014/main" id="{CCBD4661-3D71-432B-9308-D2D085BDDDC2}"/>
              </a:ext>
            </a:extLst>
          </p:cNvPr>
          <p:cNvSpPr>
            <a:spLocks noGrp="1"/>
          </p:cNvSpPr>
          <p:nvPr>
            <p:ph type="pic" sz="quarter" idx="15" hasCustomPrompt="1"/>
          </p:nvPr>
        </p:nvSpPr>
        <p:spPr>
          <a:xfrm>
            <a:off x="5190425" y="2599420"/>
            <a:ext cx="1502806" cy="1502805"/>
          </a:xfrm>
          <a:prstGeom prst="ellipse">
            <a:avLst/>
          </a:prstGeom>
        </p:spPr>
        <p:txBody>
          <a:bodyPr/>
          <a:lstStyle>
            <a:lvl1pPr marL="0" indent="0" algn="ctr">
              <a:buNone/>
              <a:defRPr sz="2400">
                <a:solidFill>
                  <a:schemeClr val="bg1"/>
                </a:solidFill>
              </a:defRPr>
            </a:lvl1pPr>
          </a:lstStyle>
          <a:p>
            <a:r>
              <a:rPr lang="en-US"/>
              <a:t>Click to add photo</a:t>
            </a:r>
          </a:p>
        </p:txBody>
      </p:sp>
      <p:sp>
        <p:nvSpPr>
          <p:cNvPr id="17" name="Picture Placeholder 9">
            <a:extLst>
              <a:ext uri="{FF2B5EF4-FFF2-40B4-BE49-F238E27FC236}">
                <a16:creationId xmlns:a16="http://schemas.microsoft.com/office/drawing/2014/main" id="{F89712B5-4C74-4247-B444-43F116D582EB}"/>
              </a:ext>
            </a:extLst>
          </p:cNvPr>
          <p:cNvSpPr>
            <a:spLocks noGrp="1"/>
          </p:cNvSpPr>
          <p:nvPr>
            <p:ph type="pic" sz="quarter" idx="18" hasCustomPrompt="1"/>
          </p:nvPr>
        </p:nvSpPr>
        <p:spPr>
          <a:xfrm>
            <a:off x="7291629" y="2599420"/>
            <a:ext cx="1502806" cy="1502805"/>
          </a:xfrm>
          <a:prstGeom prst="ellipse">
            <a:avLst/>
          </a:prstGeom>
        </p:spPr>
        <p:txBody>
          <a:bodyPr/>
          <a:lstStyle>
            <a:lvl1pPr marL="0" indent="0" algn="ctr">
              <a:buNone/>
              <a:defRPr sz="2400">
                <a:solidFill>
                  <a:schemeClr val="bg1"/>
                </a:solidFill>
              </a:defRPr>
            </a:lvl1pPr>
          </a:lstStyle>
          <a:p>
            <a:r>
              <a:rPr lang="en-US"/>
              <a:t>Click to add photo</a:t>
            </a:r>
          </a:p>
        </p:txBody>
      </p:sp>
      <p:sp>
        <p:nvSpPr>
          <p:cNvPr id="16" name="Picture Placeholder 9">
            <a:extLst>
              <a:ext uri="{FF2B5EF4-FFF2-40B4-BE49-F238E27FC236}">
                <a16:creationId xmlns:a16="http://schemas.microsoft.com/office/drawing/2014/main" id="{33EE5A9D-21AC-4735-98D7-42551FA2C58E}"/>
              </a:ext>
            </a:extLst>
          </p:cNvPr>
          <p:cNvSpPr>
            <a:spLocks noGrp="1"/>
          </p:cNvSpPr>
          <p:nvPr>
            <p:ph type="pic" sz="quarter" idx="17" hasCustomPrompt="1"/>
          </p:nvPr>
        </p:nvSpPr>
        <p:spPr>
          <a:xfrm>
            <a:off x="9387443" y="2599420"/>
            <a:ext cx="1502806" cy="1502805"/>
          </a:xfrm>
          <a:prstGeom prst="ellipse">
            <a:avLst/>
          </a:prstGeom>
        </p:spPr>
        <p:txBody>
          <a:bodyPr/>
          <a:lstStyle>
            <a:lvl1pPr marL="0" indent="0" algn="ctr">
              <a:buNone/>
              <a:defRPr sz="2400">
                <a:solidFill>
                  <a:schemeClr val="bg1"/>
                </a:solidFill>
              </a:defRPr>
            </a:lvl1pPr>
          </a:lstStyle>
          <a:p>
            <a:r>
              <a:rPr lang="en-US"/>
              <a:t>Click to add photo</a:t>
            </a:r>
          </a:p>
        </p:txBody>
      </p:sp>
      <p:sp>
        <p:nvSpPr>
          <p:cNvPr id="18" name="Oval 17">
            <a:extLst>
              <a:ext uri="{FF2B5EF4-FFF2-40B4-BE49-F238E27FC236}">
                <a16:creationId xmlns:a16="http://schemas.microsoft.com/office/drawing/2014/main" id="{5EDBA775-4308-4BDB-B966-8167F3D04FF5}"/>
              </a:ext>
              <a:ext uri="{C183D7F6-B498-43B3-948B-1728B52AA6E4}">
                <adec:decorative xmlns:adec="http://schemas.microsoft.com/office/drawing/2017/decorative" val="1"/>
              </a:ext>
            </a:extLst>
          </p:cNvPr>
          <p:cNvSpPr/>
          <p:nvPr userDrawn="1"/>
        </p:nvSpPr>
        <p:spPr>
          <a:xfrm>
            <a:off x="2975041" y="2486242"/>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BDDB0B0-BDCD-459F-AF20-19E1A7217639}"/>
              </a:ext>
              <a:ext uri="{C183D7F6-B498-43B3-948B-1728B52AA6E4}">
                <adec:decorative xmlns:adec="http://schemas.microsoft.com/office/drawing/2017/decorative" val="1"/>
              </a:ext>
            </a:extLst>
          </p:cNvPr>
          <p:cNvSpPr/>
          <p:nvPr userDrawn="1"/>
        </p:nvSpPr>
        <p:spPr>
          <a:xfrm>
            <a:off x="5077246"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9A8E9D1-9673-42D1-A573-05CDC9EF884A}"/>
              </a:ext>
              <a:ext uri="{C183D7F6-B498-43B3-948B-1728B52AA6E4}">
                <adec:decorative xmlns:adec="http://schemas.microsoft.com/office/drawing/2017/decorative" val="1"/>
              </a:ext>
            </a:extLst>
          </p:cNvPr>
          <p:cNvSpPr/>
          <p:nvPr userDrawn="1"/>
        </p:nvSpPr>
        <p:spPr>
          <a:xfrm>
            <a:off x="7178450"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2F851C1-89A7-44A6-8617-10C435FCD396}"/>
              </a:ext>
              <a:ext uri="{C183D7F6-B498-43B3-948B-1728B52AA6E4}">
                <adec:decorative xmlns:adec="http://schemas.microsoft.com/office/drawing/2017/decorative" val="1"/>
              </a:ext>
            </a:extLst>
          </p:cNvPr>
          <p:cNvSpPr/>
          <p:nvPr userDrawn="1"/>
        </p:nvSpPr>
        <p:spPr>
          <a:xfrm>
            <a:off x="9274264" y="2486240"/>
            <a:ext cx="1729165" cy="172916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4">
            <a:extLst>
              <a:ext uri="{FF2B5EF4-FFF2-40B4-BE49-F238E27FC236}">
                <a16:creationId xmlns:a16="http://schemas.microsoft.com/office/drawing/2014/main" id="{11C9BE46-D000-4DE5-8AD9-6BFAD927A014}"/>
              </a:ext>
            </a:extLst>
          </p:cNvPr>
          <p:cNvSpPr>
            <a:spLocks noGrp="1"/>
          </p:cNvSpPr>
          <p:nvPr>
            <p:ph type="body" sz="quarter" idx="19" hasCustomPrompt="1"/>
          </p:nvPr>
        </p:nvSpPr>
        <p:spPr>
          <a:xfrm>
            <a:off x="2796727" y="4435583"/>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a:t>Add Name</a:t>
            </a:r>
          </a:p>
        </p:txBody>
      </p:sp>
      <p:sp>
        <p:nvSpPr>
          <p:cNvPr id="26" name="Text Placeholder 14">
            <a:extLst>
              <a:ext uri="{FF2B5EF4-FFF2-40B4-BE49-F238E27FC236}">
                <a16:creationId xmlns:a16="http://schemas.microsoft.com/office/drawing/2014/main" id="{5773EC03-0830-4EAE-A7B0-38902833DC2F}"/>
              </a:ext>
            </a:extLst>
          </p:cNvPr>
          <p:cNvSpPr>
            <a:spLocks noGrp="1"/>
          </p:cNvSpPr>
          <p:nvPr>
            <p:ph type="body" sz="quarter" idx="20" hasCustomPrompt="1"/>
          </p:nvPr>
        </p:nvSpPr>
        <p:spPr>
          <a:xfrm>
            <a:off x="2896865"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a:t>Add title</a:t>
            </a:r>
          </a:p>
        </p:txBody>
      </p:sp>
      <p:sp>
        <p:nvSpPr>
          <p:cNvPr id="27" name="Text Placeholder 14">
            <a:extLst>
              <a:ext uri="{FF2B5EF4-FFF2-40B4-BE49-F238E27FC236}">
                <a16:creationId xmlns:a16="http://schemas.microsoft.com/office/drawing/2014/main" id="{32E4889E-0745-4713-90D8-432A681AFCE4}"/>
              </a:ext>
            </a:extLst>
          </p:cNvPr>
          <p:cNvSpPr>
            <a:spLocks noGrp="1"/>
          </p:cNvSpPr>
          <p:nvPr>
            <p:ph type="body" sz="quarter" idx="21" hasCustomPrompt="1"/>
          </p:nvPr>
        </p:nvSpPr>
        <p:spPr>
          <a:xfrm>
            <a:off x="4898932" y="4435583"/>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a:t>Add Name</a:t>
            </a:r>
          </a:p>
        </p:txBody>
      </p:sp>
      <p:sp>
        <p:nvSpPr>
          <p:cNvPr id="28" name="Text Placeholder 14">
            <a:extLst>
              <a:ext uri="{FF2B5EF4-FFF2-40B4-BE49-F238E27FC236}">
                <a16:creationId xmlns:a16="http://schemas.microsoft.com/office/drawing/2014/main" id="{BFD869E7-29DA-4FEB-AB84-1C1FC3ABAE30}"/>
              </a:ext>
            </a:extLst>
          </p:cNvPr>
          <p:cNvSpPr>
            <a:spLocks noGrp="1"/>
          </p:cNvSpPr>
          <p:nvPr>
            <p:ph type="body" sz="quarter" idx="22" hasCustomPrompt="1"/>
          </p:nvPr>
        </p:nvSpPr>
        <p:spPr>
          <a:xfrm>
            <a:off x="4999070"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a:t>Add title</a:t>
            </a:r>
          </a:p>
        </p:txBody>
      </p:sp>
      <p:sp>
        <p:nvSpPr>
          <p:cNvPr id="30" name="Text Placeholder 14">
            <a:extLst>
              <a:ext uri="{FF2B5EF4-FFF2-40B4-BE49-F238E27FC236}">
                <a16:creationId xmlns:a16="http://schemas.microsoft.com/office/drawing/2014/main" id="{9E68119B-CDCA-4341-8772-2C5BF80B4E40}"/>
              </a:ext>
            </a:extLst>
          </p:cNvPr>
          <p:cNvSpPr>
            <a:spLocks noGrp="1"/>
          </p:cNvSpPr>
          <p:nvPr>
            <p:ph type="body" sz="quarter" idx="23" hasCustomPrompt="1"/>
          </p:nvPr>
        </p:nvSpPr>
        <p:spPr>
          <a:xfrm>
            <a:off x="7000136" y="4435751"/>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a:t>Add Name</a:t>
            </a:r>
          </a:p>
        </p:txBody>
      </p:sp>
      <p:sp>
        <p:nvSpPr>
          <p:cNvPr id="31" name="Text Placeholder 14">
            <a:extLst>
              <a:ext uri="{FF2B5EF4-FFF2-40B4-BE49-F238E27FC236}">
                <a16:creationId xmlns:a16="http://schemas.microsoft.com/office/drawing/2014/main" id="{303A31BF-223A-44A5-84FD-7281FF2E4CD4}"/>
              </a:ext>
            </a:extLst>
          </p:cNvPr>
          <p:cNvSpPr>
            <a:spLocks noGrp="1"/>
          </p:cNvSpPr>
          <p:nvPr>
            <p:ph type="body" sz="quarter" idx="24" hasCustomPrompt="1"/>
          </p:nvPr>
        </p:nvSpPr>
        <p:spPr>
          <a:xfrm>
            <a:off x="7100274"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a:t>Add title</a:t>
            </a:r>
          </a:p>
        </p:txBody>
      </p:sp>
      <p:sp>
        <p:nvSpPr>
          <p:cNvPr id="32" name="Text Placeholder 14">
            <a:extLst>
              <a:ext uri="{FF2B5EF4-FFF2-40B4-BE49-F238E27FC236}">
                <a16:creationId xmlns:a16="http://schemas.microsoft.com/office/drawing/2014/main" id="{666E1F4A-0D75-4B8E-A181-DBEB50FB1D60}"/>
              </a:ext>
            </a:extLst>
          </p:cNvPr>
          <p:cNvSpPr>
            <a:spLocks noGrp="1"/>
          </p:cNvSpPr>
          <p:nvPr>
            <p:ph type="body" sz="quarter" idx="25" hasCustomPrompt="1"/>
          </p:nvPr>
        </p:nvSpPr>
        <p:spPr>
          <a:xfrm>
            <a:off x="9095950" y="4435583"/>
            <a:ext cx="2085792" cy="274650"/>
          </a:xfrm>
          <a:prstGeom prst="rect">
            <a:avLst/>
          </a:prstGeom>
        </p:spPr>
        <p:txBody>
          <a:bodyPr/>
          <a:lstStyle>
            <a:lvl1pPr marL="0" indent="0" algn="ctr">
              <a:buNone/>
              <a:defRPr sz="1200" cap="all" spc="200" baseline="0">
                <a:solidFill>
                  <a:schemeClr val="accent6"/>
                </a:solidFill>
                <a:latin typeface="+mj-lt"/>
              </a:defRPr>
            </a:lvl1pPr>
          </a:lstStyle>
          <a:p>
            <a:pPr lvl="0"/>
            <a:r>
              <a:rPr lang="en-US"/>
              <a:t>Add Name</a:t>
            </a:r>
          </a:p>
        </p:txBody>
      </p:sp>
      <p:sp>
        <p:nvSpPr>
          <p:cNvPr id="33" name="Text Placeholder 14">
            <a:extLst>
              <a:ext uri="{FF2B5EF4-FFF2-40B4-BE49-F238E27FC236}">
                <a16:creationId xmlns:a16="http://schemas.microsoft.com/office/drawing/2014/main" id="{5EAE80D5-B799-4807-8F81-22C4218233DF}"/>
              </a:ext>
            </a:extLst>
          </p:cNvPr>
          <p:cNvSpPr>
            <a:spLocks noGrp="1"/>
          </p:cNvSpPr>
          <p:nvPr>
            <p:ph type="body" sz="quarter" idx="26" hasCustomPrompt="1"/>
          </p:nvPr>
        </p:nvSpPr>
        <p:spPr>
          <a:xfrm>
            <a:off x="9196088" y="4661551"/>
            <a:ext cx="1885516" cy="365125"/>
          </a:xfrm>
          <a:prstGeom prst="rect">
            <a:avLst/>
          </a:prstGeom>
        </p:spPr>
        <p:txBody>
          <a:bodyPr/>
          <a:lstStyle>
            <a:lvl1pPr marL="0" indent="0" algn="ctr">
              <a:lnSpc>
                <a:spcPct val="90000"/>
              </a:lnSpc>
              <a:spcBef>
                <a:spcPts val="0"/>
              </a:spcBef>
              <a:buNone/>
              <a:defRPr sz="1000" cap="none" spc="0" baseline="0">
                <a:solidFill>
                  <a:schemeClr val="bg1"/>
                </a:solidFill>
                <a:latin typeface="+mn-lt"/>
              </a:defRPr>
            </a:lvl1pPr>
          </a:lstStyle>
          <a:p>
            <a:pPr lvl="0"/>
            <a:r>
              <a:rPr lang="en-US"/>
              <a:t>Add title</a:t>
            </a:r>
          </a:p>
        </p:txBody>
      </p:sp>
      <p:sp>
        <p:nvSpPr>
          <p:cNvPr id="39" name="Footer Placeholder 15">
            <a:extLst>
              <a:ext uri="{FF2B5EF4-FFF2-40B4-BE49-F238E27FC236}">
                <a16:creationId xmlns:a16="http://schemas.microsoft.com/office/drawing/2014/main" id="{6F4437FE-F08F-4311-B53A-88E2B729B745}"/>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endParaRPr lang="en-US"/>
          </a:p>
        </p:txBody>
      </p:sp>
      <p:sp>
        <p:nvSpPr>
          <p:cNvPr id="40" name="Slide Number Placeholder 16">
            <a:extLst>
              <a:ext uri="{FF2B5EF4-FFF2-40B4-BE49-F238E27FC236}">
                <a16:creationId xmlns:a16="http://schemas.microsoft.com/office/drawing/2014/main" id="{D0901035-50AC-4DE0-9A34-AAA61EC10E16}"/>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a:p>
        </p:txBody>
      </p:sp>
      <p:sp>
        <p:nvSpPr>
          <p:cNvPr id="41" name="Date Placeholder 14">
            <a:extLst>
              <a:ext uri="{FF2B5EF4-FFF2-40B4-BE49-F238E27FC236}">
                <a16:creationId xmlns:a16="http://schemas.microsoft.com/office/drawing/2014/main" id="{5FDD3145-ADE2-4744-AF2E-9C8074C85841}"/>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endParaRPr lang="en-US" cap="all"/>
          </a:p>
        </p:txBody>
      </p:sp>
    </p:spTree>
    <p:extLst>
      <p:ext uri="{BB962C8B-B14F-4D97-AF65-F5344CB8AC3E}">
        <p14:creationId xmlns:p14="http://schemas.microsoft.com/office/powerpoint/2010/main" val="36928605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E551AED-617A-4A51-AA8F-586F3703B7F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60DB23A-E569-444D-8607-FD404EECF3BA}"/>
              </a:ext>
            </a:extLst>
          </p:cNvPr>
          <p:cNvSpPr>
            <a:spLocks noGrp="1"/>
          </p:cNvSpPr>
          <p:nvPr>
            <p:ph type="title" hasCustomPrompt="1"/>
          </p:nvPr>
        </p:nvSpPr>
        <p:spPr>
          <a:xfrm>
            <a:off x="1026850" y="563671"/>
            <a:ext cx="4989629" cy="2387771"/>
          </a:xfrm>
          <a:prstGeom prst="rect">
            <a:avLst/>
          </a:prstGeom>
        </p:spPr>
        <p:txBody>
          <a:bodyPr anchor="b"/>
          <a:lstStyle>
            <a:lvl1pPr algn="ctr">
              <a:defRPr sz="4800" cap="all" spc="400" baseline="0">
                <a:solidFill>
                  <a:schemeClr val="accent6"/>
                </a:solidFill>
              </a:defRPr>
            </a:lvl1pPr>
          </a:lstStyle>
          <a:p>
            <a:r>
              <a:rPr lang="en-US"/>
              <a:t>Click to add title</a:t>
            </a:r>
          </a:p>
        </p:txBody>
      </p:sp>
      <p:sp>
        <p:nvSpPr>
          <p:cNvPr id="10" name="Text Placeholder 13">
            <a:extLst>
              <a:ext uri="{FF2B5EF4-FFF2-40B4-BE49-F238E27FC236}">
                <a16:creationId xmlns:a16="http://schemas.microsoft.com/office/drawing/2014/main" id="{72B0D3D1-FC7B-43D5-B514-082D63A90ED1}"/>
              </a:ext>
            </a:extLst>
          </p:cNvPr>
          <p:cNvSpPr>
            <a:spLocks noGrp="1"/>
          </p:cNvSpPr>
          <p:nvPr>
            <p:ph type="body" sz="quarter" idx="12" hasCustomPrompt="1"/>
          </p:nvPr>
        </p:nvSpPr>
        <p:spPr>
          <a:xfrm>
            <a:off x="1026852" y="3531676"/>
            <a:ext cx="4989628" cy="1756576"/>
          </a:xfrm>
          <a:prstGeom prst="rect">
            <a:avLst/>
          </a:prstGeom>
        </p:spPr>
        <p:txBody>
          <a:bodyPr>
            <a:normAutofit/>
          </a:bodyPr>
          <a:lstStyle>
            <a:lvl1pPr marL="0" indent="0" algn="ctr">
              <a:lnSpc>
                <a:spcPct val="150000"/>
              </a:lnSpc>
              <a:spcBef>
                <a:spcPts val="0"/>
              </a:spcBef>
              <a:buNone/>
              <a:defRPr sz="1800" i="0">
                <a:solidFill>
                  <a:schemeClr val="bg1"/>
                </a:solidFill>
              </a:defRPr>
            </a:lvl1pPr>
          </a:lstStyle>
          <a:p>
            <a:pPr lvl="0"/>
            <a:r>
              <a:rPr lang="en-US"/>
              <a:t>Click to add subtitle</a:t>
            </a:r>
          </a:p>
        </p:txBody>
      </p:sp>
      <p:sp>
        <p:nvSpPr>
          <p:cNvPr id="12" name="Footer Placeholder 15">
            <a:extLst>
              <a:ext uri="{FF2B5EF4-FFF2-40B4-BE49-F238E27FC236}">
                <a16:creationId xmlns:a16="http://schemas.microsoft.com/office/drawing/2014/main" id="{CC2E4653-FDDE-4AC5-A23D-4269479ADCAE}"/>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effectLst>
                  <a:outerShdw blurRad="38100" dist="38100" dir="2700000" algn="tl">
                    <a:srgbClr val="000000">
                      <a:alpha val="43137"/>
                    </a:srgbClr>
                  </a:outerShdw>
                </a:effectLst>
                <a:latin typeface="+mj-lt"/>
              </a:defRPr>
            </a:lvl1pPr>
          </a:lstStyle>
          <a:p>
            <a:endParaRPr lang="en-US"/>
          </a:p>
        </p:txBody>
      </p:sp>
      <p:sp>
        <p:nvSpPr>
          <p:cNvPr id="13" name="Slide Number Placeholder 16">
            <a:extLst>
              <a:ext uri="{FF2B5EF4-FFF2-40B4-BE49-F238E27FC236}">
                <a16:creationId xmlns:a16="http://schemas.microsoft.com/office/drawing/2014/main" id="{C3F5CE00-2FB1-4930-8D2C-DB4DFDB2FD40}"/>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effectLst>
                  <a:outerShdw blurRad="38100" dist="38100" dir="2700000" algn="tl">
                    <a:srgbClr val="000000">
                      <a:alpha val="43137"/>
                    </a:srgbClr>
                  </a:outerShdw>
                </a:effectLst>
                <a:latin typeface="+mn-lt"/>
              </a:defRPr>
            </a:lvl1pPr>
          </a:lstStyle>
          <a:p>
            <a:pPr>
              <a:defRPr/>
            </a:pPr>
            <a:fld id="{8D1FC6F8-0BCD-47E9-9C64-690771D9C143}" type="slidenum">
              <a:rPr lang="en-US" smtClean="0"/>
              <a:pPr>
                <a:defRPr/>
              </a:pPr>
              <a:t>‹#›</a:t>
            </a:fld>
            <a:endParaRPr lang="en-US"/>
          </a:p>
        </p:txBody>
      </p:sp>
      <p:sp>
        <p:nvSpPr>
          <p:cNvPr id="14" name="Date Placeholder 14">
            <a:extLst>
              <a:ext uri="{FF2B5EF4-FFF2-40B4-BE49-F238E27FC236}">
                <a16:creationId xmlns:a16="http://schemas.microsoft.com/office/drawing/2014/main" id="{2CEBC169-C2E2-4153-8A08-6B982C0D542B}"/>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effectLst>
                  <a:outerShdw blurRad="38100" dist="38100" dir="2700000" algn="tl">
                    <a:srgbClr val="000000">
                      <a:alpha val="43137"/>
                    </a:srgbClr>
                  </a:outerShdw>
                </a:effectLst>
                <a:latin typeface="+mj-lt"/>
              </a:defRPr>
            </a:lvl1pPr>
          </a:lstStyle>
          <a:p>
            <a:pPr>
              <a:defRPr/>
            </a:pPr>
            <a:endParaRPr lang="en-US" cap="all"/>
          </a:p>
        </p:txBody>
      </p:sp>
    </p:spTree>
    <p:extLst>
      <p:ext uri="{BB962C8B-B14F-4D97-AF65-F5344CB8AC3E}">
        <p14:creationId xmlns:p14="http://schemas.microsoft.com/office/powerpoint/2010/main" val="2897062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pic>
        <p:nvPicPr>
          <p:cNvPr id="36" name="Graphic 35">
            <a:extLst>
              <a:ext uri="{FF2B5EF4-FFF2-40B4-BE49-F238E27FC236}">
                <a16:creationId xmlns:a16="http://schemas.microsoft.com/office/drawing/2014/main" id="{41C2529C-151F-488B-A358-D60A3D5521D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3371"/>
            <a:ext cx="12192000" cy="6858000"/>
          </a:xfrm>
          <a:prstGeom prst="rect">
            <a:avLst/>
          </a:prstGeom>
        </p:spPr>
      </p:pic>
      <p:sp>
        <p:nvSpPr>
          <p:cNvPr id="2" name="Title 1">
            <a:extLst>
              <a:ext uri="{FF2B5EF4-FFF2-40B4-BE49-F238E27FC236}">
                <a16:creationId xmlns:a16="http://schemas.microsoft.com/office/drawing/2014/main" id="{53E2EB21-CF4E-4578-820A-EACF488B1712}"/>
              </a:ext>
            </a:extLst>
          </p:cNvPr>
          <p:cNvSpPr>
            <a:spLocks noGrp="1"/>
          </p:cNvSpPr>
          <p:nvPr>
            <p:ph type="title" hasCustomPrompt="1"/>
          </p:nvPr>
        </p:nvSpPr>
        <p:spPr>
          <a:xfrm>
            <a:off x="3356975" y="1144939"/>
            <a:ext cx="5473874" cy="687833"/>
          </a:xfrm>
          <a:prstGeom prst="rect">
            <a:avLst/>
          </a:prstGeom>
        </p:spPr>
        <p:txBody>
          <a:bodyPr anchor="b"/>
          <a:lstStyle>
            <a:lvl1pPr algn="ctr">
              <a:defRPr sz="2800" cap="all" spc="400" baseline="0">
                <a:solidFill>
                  <a:schemeClr val="bg1"/>
                </a:solidFill>
              </a:defRPr>
            </a:lvl1pPr>
          </a:lstStyle>
          <a:p>
            <a:r>
              <a:rPr lang="en-US"/>
              <a:t>Click to add title</a:t>
            </a:r>
          </a:p>
        </p:txBody>
      </p:sp>
      <p:sp>
        <p:nvSpPr>
          <p:cNvPr id="10" name="Text Placeholder 14">
            <a:extLst>
              <a:ext uri="{FF2B5EF4-FFF2-40B4-BE49-F238E27FC236}">
                <a16:creationId xmlns:a16="http://schemas.microsoft.com/office/drawing/2014/main" id="{7F450FCB-3FE4-489F-A4BA-4BF492C226C5}"/>
              </a:ext>
            </a:extLst>
          </p:cNvPr>
          <p:cNvSpPr>
            <a:spLocks noGrp="1"/>
          </p:cNvSpPr>
          <p:nvPr>
            <p:ph type="body" sz="quarter" idx="19" hasCustomPrompt="1"/>
          </p:nvPr>
        </p:nvSpPr>
        <p:spPr>
          <a:xfrm>
            <a:off x="3519730" y="1836492"/>
            <a:ext cx="5152539" cy="718457"/>
          </a:xfrm>
          <a:prstGeom prst="rect">
            <a:avLst/>
          </a:prstGeom>
        </p:spPr>
        <p:txBody>
          <a:bodyPr/>
          <a:lstStyle>
            <a:lvl1pPr marL="0" indent="0" algn="ctr">
              <a:buNone/>
              <a:defRPr sz="1800" cap="none" spc="200" baseline="0">
                <a:solidFill>
                  <a:schemeClr val="bg1"/>
                </a:solidFill>
                <a:latin typeface="+mn-lt"/>
              </a:defRPr>
            </a:lvl1pPr>
          </a:lstStyle>
          <a:p>
            <a:pPr lvl="0"/>
            <a:r>
              <a:rPr lang="en-US"/>
              <a:t>Add subtitle</a:t>
            </a:r>
          </a:p>
        </p:txBody>
      </p:sp>
      <p:sp>
        <p:nvSpPr>
          <p:cNvPr id="39" name="Text Placeholder 10">
            <a:extLst>
              <a:ext uri="{FF2B5EF4-FFF2-40B4-BE49-F238E27FC236}">
                <a16:creationId xmlns:a16="http://schemas.microsoft.com/office/drawing/2014/main" id="{EB6054A1-FB6D-4599-BAA9-5A51A0FA8C5C}"/>
              </a:ext>
            </a:extLst>
          </p:cNvPr>
          <p:cNvSpPr>
            <a:spLocks noGrp="1"/>
          </p:cNvSpPr>
          <p:nvPr>
            <p:ph type="body" sz="quarter" idx="24" hasCustomPrompt="1"/>
          </p:nvPr>
        </p:nvSpPr>
        <p:spPr>
          <a:xfrm>
            <a:off x="963991" y="2822318"/>
            <a:ext cx="3574251" cy="448769"/>
          </a:xfrm>
          <a:prstGeom prst="rect">
            <a:avLst/>
          </a:prstGeom>
        </p:spPr>
        <p:txBody>
          <a:bodyPr/>
          <a:lstStyle>
            <a:lvl1pPr marL="0" indent="0" algn="l">
              <a:buNone/>
              <a:defRPr sz="1600" cap="none" spc="200" baseline="0">
                <a:solidFill>
                  <a:schemeClr val="bg1"/>
                </a:solidFill>
                <a:latin typeface="+mj-lt"/>
              </a:defRPr>
            </a:lvl1pPr>
          </a:lstStyle>
          <a:p>
            <a:pPr lvl="0"/>
            <a:r>
              <a:rPr lang="en-US"/>
              <a:t>Click to add title</a:t>
            </a:r>
          </a:p>
        </p:txBody>
      </p:sp>
      <p:sp>
        <p:nvSpPr>
          <p:cNvPr id="4" name="Content Placeholder 3">
            <a:extLst>
              <a:ext uri="{FF2B5EF4-FFF2-40B4-BE49-F238E27FC236}">
                <a16:creationId xmlns:a16="http://schemas.microsoft.com/office/drawing/2014/main" id="{95054896-ABA6-49DF-9D5D-B2E6224DD442}"/>
              </a:ext>
            </a:extLst>
          </p:cNvPr>
          <p:cNvSpPr>
            <a:spLocks noGrp="1"/>
          </p:cNvSpPr>
          <p:nvPr>
            <p:ph sz="quarter" idx="32"/>
          </p:nvPr>
        </p:nvSpPr>
        <p:spPr>
          <a:xfrm>
            <a:off x="866775" y="3333750"/>
            <a:ext cx="4352925" cy="26368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 name="Text Placeholder 14">
            <a:extLst>
              <a:ext uri="{FF2B5EF4-FFF2-40B4-BE49-F238E27FC236}">
                <a16:creationId xmlns:a16="http://schemas.microsoft.com/office/drawing/2014/main" id="{EF233E3C-C99A-4345-9504-B06740BBAB28}"/>
              </a:ext>
            </a:extLst>
          </p:cNvPr>
          <p:cNvSpPr>
            <a:spLocks noGrp="1"/>
          </p:cNvSpPr>
          <p:nvPr>
            <p:ph type="body" sz="quarter" idx="30" hasCustomPrompt="1"/>
          </p:nvPr>
        </p:nvSpPr>
        <p:spPr>
          <a:xfrm>
            <a:off x="5983159" y="3186346"/>
            <a:ext cx="578977" cy="366359"/>
          </a:xfrm>
          <a:prstGeom prst="rect">
            <a:avLst/>
          </a:prstGeom>
          <a:ln>
            <a:noFill/>
          </a:ln>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a:t>Text</a:t>
            </a:r>
          </a:p>
        </p:txBody>
      </p:sp>
      <p:sp>
        <p:nvSpPr>
          <p:cNvPr id="55" name="Text Placeholder 14">
            <a:extLst>
              <a:ext uri="{FF2B5EF4-FFF2-40B4-BE49-F238E27FC236}">
                <a16:creationId xmlns:a16="http://schemas.microsoft.com/office/drawing/2014/main" id="{406787F7-1112-4CC9-8FD0-D3583902DE98}"/>
              </a:ext>
            </a:extLst>
          </p:cNvPr>
          <p:cNvSpPr>
            <a:spLocks noGrp="1"/>
          </p:cNvSpPr>
          <p:nvPr>
            <p:ph type="body" sz="quarter" idx="29" hasCustomPrompt="1"/>
          </p:nvPr>
        </p:nvSpPr>
        <p:spPr>
          <a:xfrm>
            <a:off x="5983159" y="3699738"/>
            <a:ext cx="578977" cy="366359"/>
          </a:xfrm>
          <a:prstGeom prst="rect">
            <a:avLst/>
          </a:prstGeom>
          <a:ln>
            <a:noFill/>
          </a:ln>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a:t>Text</a:t>
            </a:r>
          </a:p>
        </p:txBody>
      </p:sp>
      <p:sp>
        <p:nvSpPr>
          <p:cNvPr id="54" name="Text Placeholder 14">
            <a:extLst>
              <a:ext uri="{FF2B5EF4-FFF2-40B4-BE49-F238E27FC236}">
                <a16:creationId xmlns:a16="http://schemas.microsoft.com/office/drawing/2014/main" id="{99FA8680-9A76-4984-9EF3-619FF82EF7D4}"/>
              </a:ext>
            </a:extLst>
          </p:cNvPr>
          <p:cNvSpPr>
            <a:spLocks noGrp="1"/>
          </p:cNvSpPr>
          <p:nvPr>
            <p:ph type="body" sz="quarter" idx="28" hasCustomPrompt="1"/>
          </p:nvPr>
        </p:nvSpPr>
        <p:spPr>
          <a:xfrm>
            <a:off x="5983159" y="4213130"/>
            <a:ext cx="578977" cy="366359"/>
          </a:xfrm>
          <a:prstGeom prst="rect">
            <a:avLst/>
          </a:prstGeom>
          <a:ln>
            <a:noFill/>
          </a:ln>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a:t>Text</a:t>
            </a:r>
          </a:p>
        </p:txBody>
      </p:sp>
      <p:sp>
        <p:nvSpPr>
          <p:cNvPr id="53" name="Text Placeholder 14">
            <a:extLst>
              <a:ext uri="{FF2B5EF4-FFF2-40B4-BE49-F238E27FC236}">
                <a16:creationId xmlns:a16="http://schemas.microsoft.com/office/drawing/2014/main" id="{CB4D59B1-4953-4B1A-9812-770624E09F4B}"/>
              </a:ext>
            </a:extLst>
          </p:cNvPr>
          <p:cNvSpPr>
            <a:spLocks noGrp="1"/>
          </p:cNvSpPr>
          <p:nvPr>
            <p:ph type="body" sz="quarter" idx="27" hasCustomPrompt="1"/>
          </p:nvPr>
        </p:nvSpPr>
        <p:spPr>
          <a:xfrm>
            <a:off x="5983159" y="4726522"/>
            <a:ext cx="578977" cy="366359"/>
          </a:xfrm>
          <a:prstGeom prst="rect">
            <a:avLst/>
          </a:prstGeom>
          <a:ln>
            <a:noFill/>
          </a:ln>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a:t>Text</a:t>
            </a:r>
          </a:p>
        </p:txBody>
      </p:sp>
      <p:sp>
        <p:nvSpPr>
          <p:cNvPr id="52" name="Text Placeholder 14">
            <a:extLst>
              <a:ext uri="{FF2B5EF4-FFF2-40B4-BE49-F238E27FC236}">
                <a16:creationId xmlns:a16="http://schemas.microsoft.com/office/drawing/2014/main" id="{95F87D86-6041-4E3C-BB75-D69D0BE78AE5}"/>
              </a:ext>
            </a:extLst>
          </p:cNvPr>
          <p:cNvSpPr>
            <a:spLocks noGrp="1"/>
          </p:cNvSpPr>
          <p:nvPr>
            <p:ph type="body" sz="quarter" idx="26" hasCustomPrompt="1"/>
          </p:nvPr>
        </p:nvSpPr>
        <p:spPr>
          <a:xfrm>
            <a:off x="5983159" y="5239913"/>
            <a:ext cx="578977" cy="366359"/>
          </a:xfrm>
          <a:prstGeom prst="rect">
            <a:avLst/>
          </a:prstGeom>
          <a:ln>
            <a:noFill/>
          </a:ln>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a:t>Text</a:t>
            </a:r>
          </a:p>
        </p:txBody>
      </p:sp>
      <p:sp>
        <p:nvSpPr>
          <p:cNvPr id="82" name="Text Placeholder 14">
            <a:extLst>
              <a:ext uri="{FF2B5EF4-FFF2-40B4-BE49-F238E27FC236}">
                <a16:creationId xmlns:a16="http://schemas.microsoft.com/office/drawing/2014/main" id="{634E901B-B6DE-434D-897D-F1CBD4C850FF}"/>
              </a:ext>
            </a:extLst>
          </p:cNvPr>
          <p:cNvSpPr>
            <a:spLocks noGrp="1"/>
          </p:cNvSpPr>
          <p:nvPr>
            <p:ph type="body" sz="quarter" idx="31" hasCustomPrompt="1"/>
          </p:nvPr>
        </p:nvSpPr>
        <p:spPr>
          <a:xfrm>
            <a:off x="5983158" y="5757105"/>
            <a:ext cx="578977" cy="366359"/>
          </a:xfrm>
          <a:prstGeom prst="rect">
            <a:avLst/>
          </a:prstGeom>
          <a:ln>
            <a:noFill/>
          </a:ln>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a:t>Text</a:t>
            </a:r>
          </a:p>
        </p:txBody>
      </p:sp>
      <p:sp>
        <p:nvSpPr>
          <p:cNvPr id="40" name="Text Placeholder 10">
            <a:extLst>
              <a:ext uri="{FF2B5EF4-FFF2-40B4-BE49-F238E27FC236}">
                <a16:creationId xmlns:a16="http://schemas.microsoft.com/office/drawing/2014/main" id="{5E9FFDEA-766B-48BC-B5E5-F06563BF4DE9}"/>
              </a:ext>
            </a:extLst>
          </p:cNvPr>
          <p:cNvSpPr>
            <a:spLocks noGrp="1"/>
          </p:cNvSpPr>
          <p:nvPr>
            <p:ph type="body" sz="quarter" idx="25" hasCustomPrompt="1"/>
          </p:nvPr>
        </p:nvSpPr>
        <p:spPr>
          <a:xfrm>
            <a:off x="6479875" y="2829932"/>
            <a:ext cx="3574251" cy="448769"/>
          </a:xfrm>
          <a:prstGeom prst="rect">
            <a:avLst/>
          </a:prstGeom>
        </p:spPr>
        <p:txBody>
          <a:bodyPr/>
          <a:lstStyle>
            <a:lvl1pPr marL="0" indent="0" algn="l">
              <a:buNone/>
              <a:defRPr sz="1600" cap="none" spc="200" baseline="0">
                <a:solidFill>
                  <a:schemeClr val="bg1"/>
                </a:solidFill>
                <a:latin typeface="+mj-lt"/>
              </a:defRPr>
            </a:lvl1pPr>
          </a:lstStyle>
          <a:p>
            <a:pPr lvl="0"/>
            <a:r>
              <a:rPr lang="en-US"/>
              <a:t>Click to add title</a:t>
            </a:r>
          </a:p>
        </p:txBody>
      </p:sp>
      <p:sp>
        <p:nvSpPr>
          <p:cNvPr id="24" name="Text Placeholder 14">
            <a:extLst>
              <a:ext uri="{FF2B5EF4-FFF2-40B4-BE49-F238E27FC236}">
                <a16:creationId xmlns:a16="http://schemas.microsoft.com/office/drawing/2014/main" id="{1205833E-1296-4429-98BC-86ED5E75B781}"/>
              </a:ext>
            </a:extLst>
          </p:cNvPr>
          <p:cNvSpPr>
            <a:spLocks noGrp="1"/>
          </p:cNvSpPr>
          <p:nvPr>
            <p:ph type="body" sz="quarter" idx="17" hasCustomPrompt="1"/>
          </p:nvPr>
        </p:nvSpPr>
        <p:spPr>
          <a:xfrm>
            <a:off x="6756287" y="5930807"/>
            <a:ext cx="680833" cy="553488"/>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a:t>Text</a:t>
            </a:r>
          </a:p>
        </p:txBody>
      </p:sp>
      <p:sp>
        <p:nvSpPr>
          <p:cNvPr id="25" name="Text Placeholder 14">
            <a:extLst>
              <a:ext uri="{FF2B5EF4-FFF2-40B4-BE49-F238E27FC236}">
                <a16:creationId xmlns:a16="http://schemas.microsoft.com/office/drawing/2014/main" id="{4ADE2985-788D-4E06-BD6E-2DAB0780CCC3}"/>
              </a:ext>
            </a:extLst>
          </p:cNvPr>
          <p:cNvSpPr>
            <a:spLocks noGrp="1"/>
          </p:cNvSpPr>
          <p:nvPr>
            <p:ph type="body" sz="quarter" idx="20" hasCustomPrompt="1"/>
          </p:nvPr>
        </p:nvSpPr>
        <p:spPr>
          <a:xfrm>
            <a:off x="7583623" y="5930807"/>
            <a:ext cx="717943" cy="553488"/>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a:t>Text</a:t>
            </a:r>
          </a:p>
        </p:txBody>
      </p:sp>
      <p:sp>
        <p:nvSpPr>
          <p:cNvPr id="26" name="Text Placeholder 14">
            <a:extLst>
              <a:ext uri="{FF2B5EF4-FFF2-40B4-BE49-F238E27FC236}">
                <a16:creationId xmlns:a16="http://schemas.microsoft.com/office/drawing/2014/main" id="{FAA1F6E3-EB96-4B94-BB57-05FD3C6316A7}"/>
              </a:ext>
            </a:extLst>
          </p:cNvPr>
          <p:cNvSpPr>
            <a:spLocks noGrp="1"/>
          </p:cNvSpPr>
          <p:nvPr>
            <p:ph type="body" sz="quarter" idx="21" hasCustomPrompt="1"/>
          </p:nvPr>
        </p:nvSpPr>
        <p:spPr>
          <a:xfrm>
            <a:off x="8418590" y="5929991"/>
            <a:ext cx="688462" cy="553488"/>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a:t>Text</a:t>
            </a:r>
          </a:p>
        </p:txBody>
      </p:sp>
      <p:sp>
        <p:nvSpPr>
          <p:cNvPr id="27" name="Text Placeholder 14">
            <a:extLst>
              <a:ext uri="{FF2B5EF4-FFF2-40B4-BE49-F238E27FC236}">
                <a16:creationId xmlns:a16="http://schemas.microsoft.com/office/drawing/2014/main" id="{A59FA224-FF57-40F3-9DE2-A9E5663CA40A}"/>
              </a:ext>
            </a:extLst>
          </p:cNvPr>
          <p:cNvSpPr>
            <a:spLocks noGrp="1"/>
          </p:cNvSpPr>
          <p:nvPr>
            <p:ph type="body" sz="quarter" idx="22" hasCustomPrompt="1"/>
          </p:nvPr>
        </p:nvSpPr>
        <p:spPr>
          <a:xfrm>
            <a:off x="9244388" y="5929991"/>
            <a:ext cx="680835" cy="553488"/>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a:t>Text</a:t>
            </a:r>
          </a:p>
        </p:txBody>
      </p:sp>
      <p:sp>
        <p:nvSpPr>
          <p:cNvPr id="28" name="Text Placeholder 14">
            <a:extLst>
              <a:ext uri="{FF2B5EF4-FFF2-40B4-BE49-F238E27FC236}">
                <a16:creationId xmlns:a16="http://schemas.microsoft.com/office/drawing/2014/main" id="{B54D6B4E-0A06-4D7F-A784-E937A895E840}"/>
              </a:ext>
            </a:extLst>
          </p:cNvPr>
          <p:cNvSpPr>
            <a:spLocks noGrp="1"/>
          </p:cNvSpPr>
          <p:nvPr>
            <p:ph type="body" sz="quarter" idx="23" hasCustomPrompt="1"/>
          </p:nvPr>
        </p:nvSpPr>
        <p:spPr>
          <a:xfrm>
            <a:off x="10072728" y="5929991"/>
            <a:ext cx="717942" cy="553488"/>
          </a:xfrm>
          <a:prstGeom prst="rect">
            <a:avLst/>
          </a:prstGeom>
        </p:spPr>
        <p:txBody>
          <a:bodyPr/>
          <a:lstStyle>
            <a:lvl1pPr marL="0" indent="0" algn="ctr">
              <a:lnSpc>
                <a:spcPct val="125000"/>
              </a:lnSpc>
              <a:spcBef>
                <a:spcPts val="0"/>
              </a:spcBef>
              <a:buNone/>
              <a:defRPr sz="1200" cap="none" spc="0" baseline="0">
                <a:solidFill>
                  <a:schemeClr val="bg1"/>
                </a:solidFill>
                <a:latin typeface="+mn-lt"/>
              </a:defRPr>
            </a:lvl1pPr>
          </a:lstStyle>
          <a:p>
            <a:pPr lvl="0"/>
            <a:r>
              <a:rPr lang="en-US"/>
              <a:t>Text</a:t>
            </a:r>
          </a:p>
        </p:txBody>
      </p:sp>
      <p:grpSp>
        <p:nvGrpSpPr>
          <p:cNvPr id="81" name="Group 80">
            <a:extLst>
              <a:ext uri="{FF2B5EF4-FFF2-40B4-BE49-F238E27FC236}">
                <a16:creationId xmlns:a16="http://schemas.microsoft.com/office/drawing/2014/main" id="{CBAACD0B-92AC-4BB5-B2A1-E707BF046136}"/>
              </a:ext>
              <a:ext uri="{C183D7F6-B498-43B3-948B-1728B52AA6E4}">
                <adec:decorative xmlns:adec="http://schemas.microsoft.com/office/drawing/2017/decorative" val="1"/>
              </a:ext>
            </a:extLst>
          </p:cNvPr>
          <p:cNvGrpSpPr/>
          <p:nvPr userDrawn="1"/>
        </p:nvGrpSpPr>
        <p:grpSpPr>
          <a:xfrm>
            <a:off x="6593151" y="3356785"/>
            <a:ext cx="4296522" cy="2583500"/>
            <a:chOff x="6593151" y="3356785"/>
            <a:chExt cx="4296522" cy="2583500"/>
          </a:xfrm>
        </p:grpSpPr>
        <p:cxnSp>
          <p:nvCxnSpPr>
            <p:cNvPr id="42" name="Straight Connector 41">
              <a:extLst>
                <a:ext uri="{FF2B5EF4-FFF2-40B4-BE49-F238E27FC236}">
                  <a16:creationId xmlns:a16="http://schemas.microsoft.com/office/drawing/2014/main" id="{5621DF36-2E24-4250-8EA9-A4F7384057AD}"/>
                </a:ext>
              </a:extLst>
            </p:cNvPr>
            <p:cNvCxnSpPr>
              <a:cxnSpLocks/>
            </p:cNvCxnSpPr>
            <p:nvPr userDrawn="1"/>
          </p:nvCxnSpPr>
          <p:spPr>
            <a:xfrm>
              <a:off x="6593151" y="3873977"/>
              <a:ext cx="4296522" cy="0"/>
            </a:xfrm>
            <a:prstGeom prst="line">
              <a:avLst/>
            </a:prstGeom>
            <a:ln>
              <a:solidFill>
                <a:schemeClr val="accent3">
                  <a:alpha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19F31A0-FCE5-444A-9B67-BAD40A29F007}"/>
                </a:ext>
              </a:extLst>
            </p:cNvPr>
            <p:cNvCxnSpPr>
              <a:cxnSpLocks/>
            </p:cNvCxnSpPr>
            <p:nvPr userDrawn="1"/>
          </p:nvCxnSpPr>
          <p:spPr>
            <a:xfrm>
              <a:off x="6593151" y="3356785"/>
              <a:ext cx="4296522" cy="0"/>
            </a:xfrm>
            <a:prstGeom prst="line">
              <a:avLst/>
            </a:prstGeom>
            <a:ln>
              <a:solidFill>
                <a:schemeClr val="accent3">
                  <a:alpha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2EB8C64-26D1-49F5-BA35-75904015FB38}"/>
                </a:ext>
              </a:extLst>
            </p:cNvPr>
            <p:cNvCxnSpPr>
              <a:cxnSpLocks/>
            </p:cNvCxnSpPr>
            <p:nvPr userDrawn="1"/>
          </p:nvCxnSpPr>
          <p:spPr>
            <a:xfrm>
              <a:off x="6593151" y="5940285"/>
              <a:ext cx="4296522" cy="0"/>
            </a:xfrm>
            <a:prstGeom prst="line">
              <a:avLst/>
            </a:prstGeom>
            <a:ln>
              <a:solidFill>
                <a:schemeClr val="accent3">
                  <a:alpha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ED0880-E9DE-43CA-BBF7-379FADCCADCC}"/>
                </a:ext>
              </a:extLst>
            </p:cNvPr>
            <p:cNvCxnSpPr>
              <a:cxnSpLocks/>
            </p:cNvCxnSpPr>
            <p:nvPr userDrawn="1"/>
          </p:nvCxnSpPr>
          <p:spPr>
            <a:xfrm>
              <a:off x="6593151" y="5417240"/>
              <a:ext cx="4296522" cy="0"/>
            </a:xfrm>
            <a:prstGeom prst="line">
              <a:avLst/>
            </a:prstGeom>
            <a:ln>
              <a:solidFill>
                <a:schemeClr val="accent3">
                  <a:alpha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ECB90AC-2E9C-4DA6-9DE3-DC040D0710F3}"/>
                </a:ext>
              </a:extLst>
            </p:cNvPr>
            <p:cNvCxnSpPr>
              <a:cxnSpLocks/>
            </p:cNvCxnSpPr>
            <p:nvPr userDrawn="1"/>
          </p:nvCxnSpPr>
          <p:spPr>
            <a:xfrm>
              <a:off x="6593151" y="4908361"/>
              <a:ext cx="4296522" cy="0"/>
            </a:xfrm>
            <a:prstGeom prst="line">
              <a:avLst/>
            </a:prstGeom>
            <a:ln>
              <a:solidFill>
                <a:schemeClr val="accent3">
                  <a:alpha val="4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D64C7F2-BB5D-48DC-9D4E-C23102C15F2E}"/>
                </a:ext>
              </a:extLst>
            </p:cNvPr>
            <p:cNvCxnSpPr>
              <a:cxnSpLocks/>
            </p:cNvCxnSpPr>
            <p:nvPr userDrawn="1"/>
          </p:nvCxnSpPr>
          <p:spPr>
            <a:xfrm>
              <a:off x="6593151" y="4393627"/>
              <a:ext cx="4296522" cy="0"/>
            </a:xfrm>
            <a:prstGeom prst="line">
              <a:avLst/>
            </a:prstGeom>
            <a:ln>
              <a:solidFill>
                <a:schemeClr val="accent3">
                  <a:alpha val="40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7A55D8F5-8A01-4257-9CE6-A1B977F30FF3}"/>
              </a:ext>
              <a:ext uri="{C183D7F6-B498-43B3-948B-1728B52AA6E4}">
                <adec:decorative xmlns:adec="http://schemas.microsoft.com/office/drawing/2017/decorative" val="1"/>
              </a:ext>
            </a:extLst>
          </p:cNvPr>
          <p:cNvSpPr/>
          <p:nvPr userDrawn="1"/>
        </p:nvSpPr>
        <p:spPr>
          <a:xfrm>
            <a:off x="6756287" y="5431011"/>
            <a:ext cx="680833" cy="501361"/>
          </a:xfrm>
          <a:prstGeom prst="rect">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F2C8F2-9655-45C9-AEF1-0F524E90442A}"/>
              </a:ext>
              <a:ext uri="{C183D7F6-B498-43B3-948B-1728B52AA6E4}">
                <adec:decorative xmlns:adec="http://schemas.microsoft.com/office/drawing/2017/decorative" val="1"/>
              </a:ext>
            </a:extLst>
          </p:cNvPr>
          <p:cNvSpPr/>
          <p:nvPr userDrawn="1"/>
        </p:nvSpPr>
        <p:spPr>
          <a:xfrm>
            <a:off x="7586167" y="4913817"/>
            <a:ext cx="680834" cy="1018553"/>
          </a:xfrm>
          <a:prstGeom prst="rect">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458165E-0BB4-4621-BC5C-EB2DDE22E4AC}"/>
              </a:ext>
              <a:ext uri="{C183D7F6-B498-43B3-948B-1728B52AA6E4}">
                <adec:decorative xmlns:adec="http://schemas.microsoft.com/office/drawing/2017/decorative" val="1"/>
              </a:ext>
            </a:extLst>
          </p:cNvPr>
          <p:cNvSpPr/>
          <p:nvPr userDrawn="1"/>
        </p:nvSpPr>
        <p:spPr>
          <a:xfrm>
            <a:off x="8416048" y="4396625"/>
            <a:ext cx="680835" cy="1534931"/>
          </a:xfrm>
          <a:prstGeom prst="rect">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F4798AF-A852-4991-B42B-A74C23574580}"/>
              </a:ext>
              <a:ext uri="{C183D7F6-B498-43B3-948B-1728B52AA6E4}">
                <adec:decorative xmlns:adec="http://schemas.microsoft.com/office/drawing/2017/decorative" val="1"/>
              </a:ext>
            </a:extLst>
          </p:cNvPr>
          <p:cNvSpPr/>
          <p:nvPr userDrawn="1"/>
        </p:nvSpPr>
        <p:spPr>
          <a:xfrm>
            <a:off x="9244388" y="3879433"/>
            <a:ext cx="680835" cy="2052123"/>
          </a:xfrm>
          <a:prstGeom prst="rect">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CA52D7-A558-4733-BD5C-28751C99A1DB}"/>
              </a:ext>
              <a:ext uri="{C183D7F6-B498-43B3-948B-1728B52AA6E4}">
                <adec:decorative xmlns:adec="http://schemas.microsoft.com/office/drawing/2017/decorative" val="1"/>
              </a:ext>
            </a:extLst>
          </p:cNvPr>
          <p:cNvSpPr/>
          <p:nvPr userDrawn="1"/>
        </p:nvSpPr>
        <p:spPr>
          <a:xfrm>
            <a:off x="10075270" y="3362241"/>
            <a:ext cx="680836" cy="2569313"/>
          </a:xfrm>
          <a:prstGeom prst="rect">
            <a:avLst/>
          </a:prstGeom>
          <a:solidFill>
            <a:schemeClr val="accent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15">
            <a:extLst>
              <a:ext uri="{FF2B5EF4-FFF2-40B4-BE49-F238E27FC236}">
                <a16:creationId xmlns:a16="http://schemas.microsoft.com/office/drawing/2014/main" id="{067B5EA1-9C03-415F-A792-0E81289DB3BC}"/>
              </a:ext>
            </a:extLst>
          </p:cNvPr>
          <p:cNvSpPr>
            <a:spLocks noGrp="1"/>
          </p:cNvSpPr>
          <p:nvPr>
            <p:ph type="ftr" sz="quarter" idx="3"/>
          </p:nvPr>
        </p:nvSpPr>
        <p:spPr>
          <a:xfrm rot="5400000">
            <a:off x="10541127" y="1408176"/>
            <a:ext cx="2770499" cy="365125"/>
          </a:xfrm>
          <a:prstGeom prst="rect">
            <a:avLst/>
          </a:prstGeom>
        </p:spPr>
        <p:txBody>
          <a:bodyPr anchor="ctr"/>
          <a:lstStyle>
            <a:lvl1pPr algn="r">
              <a:defRPr sz="900" cap="all" spc="400" baseline="0">
                <a:solidFill>
                  <a:schemeClr val="bg1"/>
                </a:solidFill>
                <a:latin typeface="+mj-lt"/>
              </a:defRPr>
            </a:lvl1pPr>
          </a:lstStyle>
          <a:p>
            <a:endParaRPr lang="en-US"/>
          </a:p>
        </p:txBody>
      </p:sp>
      <p:sp>
        <p:nvSpPr>
          <p:cNvPr id="13" name="Slide Number Placeholder 16">
            <a:extLst>
              <a:ext uri="{FF2B5EF4-FFF2-40B4-BE49-F238E27FC236}">
                <a16:creationId xmlns:a16="http://schemas.microsoft.com/office/drawing/2014/main" id="{258AB827-653F-449B-8FE9-EC1E4F1C15B3}"/>
              </a:ext>
            </a:extLst>
          </p:cNvPr>
          <p:cNvSpPr>
            <a:spLocks noGrp="1"/>
          </p:cNvSpPr>
          <p:nvPr>
            <p:ph type="sldNum" sz="quarter" idx="4"/>
          </p:nvPr>
        </p:nvSpPr>
        <p:spPr>
          <a:xfrm>
            <a:off x="11519019" y="3164804"/>
            <a:ext cx="545911" cy="580029"/>
          </a:xfrm>
          <a:prstGeom prst="rect">
            <a:avLst/>
          </a:prstGeom>
        </p:spPr>
        <p:txBody>
          <a:bodyPr anchor="ctr"/>
          <a:lstStyle>
            <a:lvl1pPr algn="r">
              <a:defRPr sz="1600">
                <a:solidFill>
                  <a:schemeClr val="accent6"/>
                </a:solidFill>
                <a:latin typeface="+mn-lt"/>
              </a:defRPr>
            </a:lvl1pPr>
          </a:lstStyle>
          <a:p>
            <a:pPr>
              <a:defRPr/>
            </a:pPr>
            <a:fld id="{8D1FC6F8-0BCD-47E9-9C64-690771D9C143}" type="slidenum">
              <a:rPr lang="en-US" smtClean="0"/>
              <a:pPr>
                <a:defRPr/>
              </a:pPr>
              <a:t>‹#›</a:t>
            </a:fld>
            <a:endParaRPr lang="en-US"/>
          </a:p>
        </p:txBody>
      </p:sp>
      <p:sp>
        <p:nvSpPr>
          <p:cNvPr id="14" name="Date Placeholder 14">
            <a:extLst>
              <a:ext uri="{FF2B5EF4-FFF2-40B4-BE49-F238E27FC236}">
                <a16:creationId xmlns:a16="http://schemas.microsoft.com/office/drawing/2014/main" id="{045230A5-30E4-4168-93C9-124C889B63F7}"/>
              </a:ext>
            </a:extLst>
          </p:cNvPr>
          <p:cNvSpPr>
            <a:spLocks noGrp="1"/>
          </p:cNvSpPr>
          <p:nvPr>
            <p:ph type="dt" sz="half" idx="2"/>
          </p:nvPr>
        </p:nvSpPr>
        <p:spPr>
          <a:xfrm rot="5400000">
            <a:off x="10595991" y="5074920"/>
            <a:ext cx="2647667" cy="365125"/>
          </a:xfrm>
          <a:prstGeom prst="rect">
            <a:avLst/>
          </a:prstGeom>
        </p:spPr>
        <p:txBody>
          <a:bodyPr anchor="ctr"/>
          <a:lstStyle>
            <a:lvl1pPr>
              <a:defRPr sz="900" spc="400" baseline="0">
                <a:solidFill>
                  <a:schemeClr val="bg1"/>
                </a:solidFill>
                <a:latin typeface="+mj-lt"/>
              </a:defRPr>
            </a:lvl1pPr>
          </a:lstStyle>
          <a:p>
            <a:pPr>
              <a:defRPr/>
            </a:pPr>
            <a:endParaRPr lang="en-US" cap="all"/>
          </a:p>
        </p:txBody>
      </p:sp>
    </p:spTree>
    <p:extLst>
      <p:ext uri="{BB962C8B-B14F-4D97-AF65-F5344CB8AC3E}">
        <p14:creationId xmlns:p14="http://schemas.microsoft.com/office/powerpoint/2010/main" val="2422514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pPr>
              <a:defRPr/>
            </a:pPr>
            <a:endParaRPr lang="en-US" cap="all"/>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D1FC6F8-0BCD-47E9-9C64-690771D9C143}" type="slidenum">
              <a:rPr lang="en-US" smtClean="0"/>
              <a:pPr>
                <a:defRPr/>
              </a:pPr>
              <a:t>‹#›</a:t>
            </a:fld>
            <a:endParaRPr lang="en-US"/>
          </a:p>
        </p:txBody>
      </p:sp>
    </p:spTree>
    <p:extLst>
      <p:ext uri="{BB962C8B-B14F-4D97-AF65-F5344CB8AC3E}">
        <p14:creationId xmlns:p14="http://schemas.microsoft.com/office/powerpoint/2010/main" val="105970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pPr>
              <a:defRPr/>
            </a:pPr>
            <a:endParaRPr lang="en-US" cap="all"/>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D1FC6F8-0BCD-47E9-9C64-690771D9C143}" type="slidenum">
              <a:rPr lang="en-US" smtClean="0"/>
              <a:pPr>
                <a:defRPr/>
              </a:pPr>
              <a:t>‹#›</a:t>
            </a:fld>
            <a:endParaRPr lang="en-US"/>
          </a:p>
        </p:txBody>
      </p:sp>
    </p:spTree>
    <p:extLst>
      <p:ext uri="{BB962C8B-B14F-4D97-AF65-F5344CB8AC3E}">
        <p14:creationId xmlns:p14="http://schemas.microsoft.com/office/powerpoint/2010/main" val="2023978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p>
            <a:pPr>
              <a:defRPr/>
            </a:pPr>
            <a:endParaRPr lang="en-US" cap="all"/>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D1FC6F8-0BCD-47E9-9C64-690771D9C143}" type="slidenum">
              <a:rPr lang="en-US" smtClean="0"/>
              <a:pPr>
                <a:defRPr/>
              </a:pPr>
              <a:t>‹#›</a:t>
            </a:fld>
            <a:endParaRPr lang="en-US"/>
          </a:p>
        </p:txBody>
      </p:sp>
    </p:spTree>
    <p:extLst>
      <p:ext uri="{BB962C8B-B14F-4D97-AF65-F5344CB8AC3E}">
        <p14:creationId xmlns:p14="http://schemas.microsoft.com/office/powerpoint/2010/main" val="375979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pPr>
              <a:defRPr/>
            </a:pPr>
            <a:endParaRPr lang="en-US" cap="all"/>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8D1FC6F8-0BCD-47E9-9C64-690771D9C143}" type="slidenum">
              <a:rPr lang="en-US" smtClean="0"/>
              <a:pPr>
                <a:defRPr/>
              </a:pPr>
              <a:t>‹#›</a:t>
            </a:fld>
            <a:endParaRPr lang="en-US"/>
          </a:p>
        </p:txBody>
      </p:sp>
    </p:spTree>
    <p:extLst>
      <p:ext uri="{BB962C8B-B14F-4D97-AF65-F5344CB8AC3E}">
        <p14:creationId xmlns:p14="http://schemas.microsoft.com/office/powerpoint/2010/main" val="195087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pPr>
              <a:defRPr/>
            </a:pPr>
            <a:endParaRPr lang="en-US" cap="all"/>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8D1FC6F8-0BCD-47E9-9C64-690771D9C143}" type="slidenum">
              <a:rPr lang="en-US" smtClean="0"/>
              <a:pPr>
                <a:defRPr/>
              </a:pPr>
              <a:t>‹#›</a:t>
            </a:fld>
            <a:endParaRPr lang="en-US"/>
          </a:p>
        </p:txBody>
      </p:sp>
    </p:spTree>
    <p:extLst>
      <p:ext uri="{BB962C8B-B14F-4D97-AF65-F5344CB8AC3E}">
        <p14:creationId xmlns:p14="http://schemas.microsoft.com/office/powerpoint/2010/main" val="2005583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cap="all"/>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8D1FC6F8-0BCD-47E9-9C64-690771D9C143}" type="slidenum">
              <a:rPr lang="en-US" smtClean="0"/>
              <a:pPr>
                <a:defRPr/>
              </a:pPr>
              <a:t>‹#›</a:t>
            </a:fld>
            <a:endParaRPr lang="en-US"/>
          </a:p>
        </p:txBody>
      </p:sp>
    </p:spTree>
    <p:extLst>
      <p:ext uri="{BB962C8B-B14F-4D97-AF65-F5344CB8AC3E}">
        <p14:creationId xmlns:p14="http://schemas.microsoft.com/office/powerpoint/2010/main" val="1066827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defRPr/>
            </a:pPr>
            <a:endParaRPr lang="en-US" cap="all"/>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D1FC6F8-0BCD-47E9-9C64-690771D9C143}" type="slidenum">
              <a:rPr lang="en-US" smtClean="0"/>
              <a:pPr>
                <a:defRPr/>
              </a:pPr>
              <a:t>‹#›</a:t>
            </a:fld>
            <a:endParaRPr lang="en-US"/>
          </a:p>
        </p:txBody>
      </p:sp>
    </p:spTree>
    <p:extLst>
      <p:ext uri="{BB962C8B-B14F-4D97-AF65-F5344CB8AC3E}">
        <p14:creationId xmlns:p14="http://schemas.microsoft.com/office/powerpoint/2010/main" val="4114546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pPr>
              <a:defRPr/>
            </a:pPr>
            <a:endParaRPr lang="en-US" cap="all"/>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8D1FC6F8-0BCD-47E9-9C64-690771D9C143}" type="slidenum">
              <a:rPr lang="en-US" smtClean="0"/>
              <a:pPr>
                <a:defRPr/>
              </a:pPr>
              <a:t>‹#›</a:t>
            </a:fld>
            <a:endParaRPr lang="en-US"/>
          </a:p>
        </p:txBody>
      </p:sp>
    </p:spTree>
    <p:extLst>
      <p:ext uri="{BB962C8B-B14F-4D97-AF65-F5344CB8AC3E}">
        <p14:creationId xmlns:p14="http://schemas.microsoft.com/office/powerpoint/2010/main" val="3330109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cap="al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D1FC6F8-0BCD-47E9-9C64-690771D9C143}" type="slidenum">
              <a:rPr lang="en-US" smtClean="0"/>
              <a:pPr>
                <a:defRPr/>
              </a:pPr>
              <a:t>‹#›</a:t>
            </a:fld>
            <a:endParaRPr lang="en-US"/>
          </a:p>
        </p:txBody>
      </p:sp>
    </p:spTree>
    <p:extLst>
      <p:ext uri="{BB962C8B-B14F-4D97-AF65-F5344CB8AC3E}">
        <p14:creationId xmlns:p14="http://schemas.microsoft.com/office/powerpoint/2010/main" val="367648474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9" r:id="rId13"/>
    <p:sldLayoutId id="2147483750" r:id="rId14"/>
    <p:sldLayoutId id="2147483751" r:id="rId15"/>
    <p:sldLayoutId id="2147483754" r:id="rId16"/>
    <p:sldLayoutId id="2147483761" r:id="rId17"/>
    <p:sldLayoutId id="2147483765" r:id="rId18"/>
    <p:sldLayoutId id="214748366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57.jpeg"/><Relationship Id="rId3" Type="http://schemas.openxmlformats.org/officeDocument/2006/relationships/image" Target="../media/image52.jpeg"/><Relationship Id="rId7"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55.jpeg"/><Relationship Id="rId11" Type="http://schemas.openxmlformats.org/officeDocument/2006/relationships/image" Target="../media/image60.jpeg"/><Relationship Id="rId5" Type="http://schemas.openxmlformats.org/officeDocument/2006/relationships/image" Target="../media/image54.jpeg"/><Relationship Id="rId10" Type="http://schemas.openxmlformats.org/officeDocument/2006/relationships/image" Target="../media/image59.jpeg"/><Relationship Id="rId4" Type="http://schemas.openxmlformats.org/officeDocument/2006/relationships/image" Target="../media/image53.png"/><Relationship Id="rId9" Type="http://schemas.openxmlformats.org/officeDocument/2006/relationships/image" Target="../media/image58.jpeg"/></Relationships>
</file>

<file path=ppt/slides/_rels/slide1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8.xml"/><Relationship Id="rId6" Type="http://schemas.openxmlformats.org/officeDocument/2006/relationships/hyperlink" Target="https://fr.wikipedia.org/wiki/Fichier:Twitter_Bird.svg" TargetMode="External"/><Relationship Id="rId5" Type="http://schemas.openxmlformats.org/officeDocument/2006/relationships/image" Target="../media/image63.png"/><Relationship Id="rId4" Type="http://schemas.openxmlformats.org/officeDocument/2006/relationships/hyperlink" Target="https://freepngimg.com/png/74290-icons-media-wallpaper-linkedin-desktop-computer-socia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 Id="rId9" Type="http://schemas.openxmlformats.org/officeDocument/2006/relationships/image" Target="../media/image26.svg"/></Relationships>
</file>

<file path=ppt/slides/_rels/slide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sv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37.png"/><Relationship Id="rId5" Type="http://schemas.openxmlformats.org/officeDocument/2006/relationships/image" Target="../media/image15.png"/><Relationship Id="rId4" Type="http://schemas.openxmlformats.org/officeDocument/2006/relationships/image" Target="../media/image36.png"/><Relationship Id="rId9" Type="http://schemas.openxmlformats.org/officeDocument/2006/relationships/image" Target="../media/image40.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3" Type="http://schemas.openxmlformats.org/officeDocument/2006/relationships/image" Target="../media/image16.png"/><Relationship Id="rId7" Type="http://schemas.openxmlformats.org/officeDocument/2006/relationships/image" Target="../media/image43.svg"/><Relationship Id="rId12" Type="http://schemas.openxmlformats.org/officeDocument/2006/relationships/image" Target="../media/image48.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png"/><Relationship Id="rId15" Type="http://schemas.openxmlformats.org/officeDocument/2006/relationships/image" Target="../media/image51.svg"/><Relationship Id="rId10" Type="http://schemas.openxmlformats.org/officeDocument/2006/relationships/image" Target="../media/image46.png"/><Relationship Id="rId4" Type="http://schemas.openxmlformats.org/officeDocument/2006/relationships/image" Target="../media/image15.png"/><Relationship Id="rId9" Type="http://schemas.openxmlformats.org/officeDocument/2006/relationships/image" Target="../media/image45.svg"/><Relationship Id="rId14" Type="http://schemas.openxmlformats.org/officeDocument/2006/relationships/image" Target="../media/image50.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4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88D1462E-973D-4427-A664-EF751DF59796}"/>
              </a:ext>
            </a:extLst>
          </p:cNvPr>
          <p:cNvSpPr>
            <a:spLocks noGrp="1"/>
          </p:cNvSpPr>
          <p:nvPr>
            <p:ph type="body" sz="quarter" idx="12"/>
          </p:nvPr>
        </p:nvSpPr>
        <p:spPr>
          <a:xfrm>
            <a:off x="554068" y="3182260"/>
            <a:ext cx="5199459" cy="1769884"/>
          </a:xfrm>
        </p:spPr>
        <p:txBody>
          <a:bodyPr>
            <a:normAutofit/>
          </a:bodyPr>
          <a:lstStyle/>
          <a:p>
            <a:r>
              <a:rPr lang="en-US" sz="2000">
                <a:solidFill>
                  <a:schemeClr val="tx1"/>
                </a:solidFill>
              </a:rPr>
              <a:t>Elise </a:t>
            </a:r>
            <a:r>
              <a:rPr lang="en-US" sz="2000" err="1">
                <a:solidFill>
                  <a:schemeClr val="tx1"/>
                </a:solidFill>
              </a:rPr>
              <a:t>Joulain</a:t>
            </a:r>
            <a:r>
              <a:rPr lang="en-US" sz="2000">
                <a:solidFill>
                  <a:schemeClr val="tx1"/>
                </a:solidFill>
              </a:rPr>
              <a:t> </a:t>
            </a:r>
          </a:p>
          <a:p>
            <a:r>
              <a:rPr lang="en-US" sz="2000">
                <a:solidFill>
                  <a:schemeClr val="tx1"/>
                </a:solidFill>
              </a:rPr>
              <a:t>Tobias </a:t>
            </a:r>
            <a:r>
              <a:rPr lang="en-US" sz="2000" err="1">
                <a:solidFill>
                  <a:schemeClr val="tx1"/>
                </a:solidFill>
              </a:rPr>
              <a:t>Bodenmann</a:t>
            </a:r>
            <a:endParaRPr lang="en-US" sz="2000">
              <a:solidFill>
                <a:schemeClr val="tx1"/>
              </a:solidFill>
            </a:endParaRPr>
          </a:p>
          <a:p>
            <a:r>
              <a:rPr lang="en-US" sz="2000" err="1">
                <a:solidFill>
                  <a:schemeClr val="tx1"/>
                </a:solidFill>
              </a:rPr>
              <a:t>Arnault</a:t>
            </a:r>
            <a:r>
              <a:rPr lang="en-US" sz="2000">
                <a:solidFill>
                  <a:schemeClr val="tx1"/>
                </a:solidFill>
              </a:rPr>
              <a:t> </a:t>
            </a:r>
            <a:r>
              <a:rPr lang="en-US" sz="2000" err="1">
                <a:solidFill>
                  <a:schemeClr val="tx1"/>
                </a:solidFill>
              </a:rPr>
              <a:t>Monoyer</a:t>
            </a:r>
            <a:endParaRPr lang="en-US" sz="2000">
              <a:solidFill>
                <a:schemeClr val="tx1"/>
              </a:solidFill>
            </a:endParaRPr>
          </a:p>
          <a:p>
            <a:r>
              <a:rPr lang="en-US" sz="2000">
                <a:solidFill>
                  <a:schemeClr val="tx1"/>
                </a:solidFill>
              </a:rPr>
              <a:t>Matthieu Sayar</a:t>
            </a:r>
          </a:p>
        </p:txBody>
      </p:sp>
      <p:pic>
        <p:nvPicPr>
          <p:cNvPr id="34" name="Image 33">
            <a:extLst>
              <a:ext uri="{FF2B5EF4-FFF2-40B4-BE49-F238E27FC236}">
                <a16:creationId xmlns:a16="http://schemas.microsoft.com/office/drawing/2014/main" id="{740A9155-525E-45D4-9C25-E9134C70BB7D}"/>
              </a:ext>
            </a:extLst>
          </p:cNvPr>
          <p:cNvPicPr>
            <a:picLocks noChangeAspect="1"/>
          </p:cNvPicPr>
          <p:nvPr/>
        </p:nvPicPr>
        <p:blipFill rotWithShape="1">
          <a:blip r:embed="rId3"/>
          <a:srcRect b="38337"/>
          <a:stretch/>
        </p:blipFill>
        <p:spPr>
          <a:xfrm>
            <a:off x="554068" y="684758"/>
            <a:ext cx="5400352" cy="2497502"/>
          </a:xfrm>
          <a:prstGeom prst="rect">
            <a:avLst/>
          </a:prstGeom>
        </p:spPr>
      </p:pic>
    </p:spTree>
    <p:extLst>
      <p:ext uri="{BB962C8B-B14F-4D97-AF65-F5344CB8AC3E}">
        <p14:creationId xmlns:p14="http://schemas.microsoft.com/office/powerpoint/2010/main" val="4041433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3">
            <a:extLst>
              <a:ext uri="{FF2B5EF4-FFF2-40B4-BE49-F238E27FC236}">
                <a16:creationId xmlns:a16="http://schemas.microsoft.com/office/drawing/2014/main" id="{B6B78CC2-BD58-4BDA-A86E-54E28841DC80}"/>
              </a:ext>
              <a:ext uri="{C183D7F6-B498-43B3-948B-1728B52AA6E4}">
                <adec:decorative xmlns:adec="http://schemas.microsoft.com/office/drawing/2017/decorative" val="1"/>
              </a:ext>
            </a:extLst>
          </p:cNvPr>
          <p:cNvCxnSpPr>
            <a:cxnSpLocks/>
          </p:cNvCxnSpPr>
          <p:nvPr/>
        </p:nvCxnSpPr>
        <p:spPr>
          <a:xfrm flipV="1">
            <a:off x="1525159" y="4192955"/>
            <a:ext cx="4250252" cy="18143"/>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sp>
        <p:nvSpPr>
          <p:cNvPr id="21" name="Oval 14">
            <a:extLst>
              <a:ext uri="{FF2B5EF4-FFF2-40B4-BE49-F238E27FC236}">
                <a16:creationId xmlns:a16="http://schemas.microsoft.com/office/drawing/2014/main" id="{862EEA3F-E19D-4C9A-9F8B-5CD3FBE5D220}"/>
              </a:ext>
              <a:ext uri="{C183D7F6-B498-43B3-948B-1728B52AA6E4}">
                <adec:decorative xmlns:adec="http://schemas.microsoft.com/office/drawing/2017/decorative" val="1"/>
              </a:ext>
            </a:extLst>
          </p:cNvPr>
          <p:cNvSpPr/>
          <p:nvPr/>
        </p:nvSpPr>
        <p:spPr>
          <a:xfrm>
            <a:off x="848287" y="3817059"/>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300">
                <a:solidFill>
                  <a:srgbClr val="1F38DE"/>
                </a:solidFill>
              </a:rPr>
              <a:t>2009</a:t>
            </a:r>
            <a:endParaRPr lang="en-US" sz="1300">
              <a:solidFill>
                <a:srgbClr val="1F38DE"/>
              </a:solidFill>
              <a:cs typeface="Calibri"/>
            </a:endParaRPr>
          </a:p>
        </p:txBody>
      </p:sp>
      <p:sp>
        <p:nvSpPr>
          <p:cNvPr id="25" name="Oval 14">
            <a:extLst>
              <a:ext uri="{FF2B5EF4-FFF2-40B4-BE49-F238E27FC236}">
                <a16:creationId xmlns:a16="http://schemas.microsoft.com/office/drawing/2014/main" id="{8CE6AB43-1815-4A69-BC7A-274C569F3FAE}"/>
              </a:ext>
              <a:ext uri="{C183D7F6-B498-43B3-948B-1728B52AA6E4}">
                <adec:decorative xmlns:adec="http://schemas.microsoft.com/office/drawing/2017/decorative" val="1"/>
              </a:ext>
            </a:extLst>
          </p:cNvPr>
          <p:cNvSpPr/>
          <p:nvPr/>
        </p:nvSpPr>
        <p:spPr>
          <a:xfrm>
            <a:off x="3496664" y="3812113"/>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300">
                <a:solidFill>
                  <a:srgbClr val="1F38DE"/>
                </a:solidFill>
              </a:rPr>
              <a:t>2019</a:t>
            </a:r>
            <a:endParaRPr lang="en-US" sz="1300">
              <a:solidFill>
                <a:srgbClr val="1F38DE"/>
              </a:solidFill>
              <a:cs typeface="Calibri"/>
            </a:endParaRPr>
          </a:p>
        </p:txBody>
      </p:sp>
      <p:sp>
        <p:nvSpPr>
          <p:cNvPr id="31" name="Oval 14">
            <a:extLst>
              <a:ext uri="{FF2B5EF4-FFF2-40B4-BE49-F238E27FC236}">
                <a16:creationId xmlns:a16="http://schemas.microsoft.com/office/drawing/2014/main" id="{BD923565-3925-4885-A39A-A89A737976D1}"/>
              </a:ext>
              <a:ext uri="{C183D7F6-B498-43B3-948B-1728B52AA6E4}">
                <adec:decorative xmlns:adec="http://schemas.microsoft.com/office/drawing/2017/decorative" val="1"/>
              </a:ext>
            </a:extLst>
          </p:cNvPr>
          <p:cNvSpPr/>
          <p:nvPr/>
        </p:nvSpPr>
        <p:spPr>
          <a:xfrm>
            <a:off x="1904901" y="3807311"/>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300">
                <a:solidFill>
                  <a:srgbClr val="1F38DE"/>
                </a:solidFill>
              </a:rPr>
              <a:t>2014</a:t>
            </a:r>
            <a:endParaRPr lang="en-US" sz="1300">
              <a:solidFill>
                <a:srgbClr val="1F38DE"/>
              </a:solidFill>
              <a:cs typeface="Calibri"/>
            </a:endParaRPr>
          </a:p>
        </p:txBody>
      </p:sp>
      <p:sp>
        <p:nvSpPr>
          <p:cNvPr id="33" name="Oval 14">
            <a:extLst>
              <a:ext uri="{FF2B5EF4-FFF2-40B4-BE49-F238E27FC236}">
                <a16:creationId xmlns:a16="http://schemas.microsoft.com/office/drawing/2014/main" id="{BECB68CF-008F-4C02-9DF6-C249BA040BAF}"/>
              </a:ext>
              <a:ext uri="{C183D7F6-B498-43B3-948B-1728B52AA6E4}">
                <adec:decorative xmlns:adec="http://schemas.microsoft.com/office/drawing/2017/decorative" val="1"/>
              </a:ext>
            </a:extLst>
          </p:cNvPr>
          <p:cNvSpPr/>
          <p:nvPr/>
        </p:nvSpPr>
        <p:spPr>
          <a:xfrm>
            <a:off x="4538944" y="3802489"/>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rgbClr val="1F38DE"/>
                </a:solidFill>
              </a:rPr>
              <a:t>2021</a:t>
            </a:r>
          </a:p>
        </p:txBody>
      </p:sp>
      <p:sp>
        <p:nvSpPr>
          <p:cNvPr id="35" name="Espace réservé du texte 17">
            <a:extLst>
              <a:ext uri="{FF2B5EF4-FFF2-40B4-BE49-F238E27FC236}">
                <a16:creationId xmlns:a16="http://schemas.microsoft.com/office/drawing/2014/main" id="{DE9EC6AF-EC98-44F3-AB38-8A9C57457F0F}"/>
              </a:ext>
            </a:extLst>
          </p:cNvPr>
          <p:cNvSpPr txBox="1">
            <a:spLocks/>
          </p:cNvSpPr>
          <p:nvPr/>
        </p:nvSpPr>
        <p:spPr>
          <a:xfrm>
            <a:off x="-88322" y="4934405"/>
            <a:ext cx="2640803" cy="1728554"/>
          </a:xfrm>
          <a:prstGeom prst="rect">
            <a:avLst/>
          </a:prstGeom>
        </p:spPr>
        <p:txBody>
          <a:bodyPr vert="horz" lIns="91440" tIns="45720" rIns="91440" bIns="45720" rtlCol="0" anchor="t">
            <a:normAutofit/>
          </a:bodyPr>
          <a:lstStyle>
            <a:lvl1pPr marL="0" indent="0" algn="ctr" defTabSz="914400" rtl="0" eaLnBrk="1" latinLnBrk="0" hangingPunct="1">
              <a:lnSpc>
                <a:spcPct val="150000"/>
              </a:lnSpc>
              <a:spcBef>
                <a:spcPts val="0"/>
              </a:spcBef>
              <a:buFont typeface="Arial" panose="020B0604020202020204" pitchFamily="34" charset="0"/>
              <a:buNone/>
              <a:defRPr sz="1400" kern="1200" cap="none" spc="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a:solidFill>
                  <a:srgbClr val="1F38DE"/>
                </a:solidFill>
              </a:rPr>
              <a:t>Idea</a:t>
            </a:r>
          </a:p>
          <a:p>
            <a:pPr>
              <a:lnSpc>
                <a:spcPct val="100000"/>
              </a:lnSpc>
            </a:pPr>
            <a:r>
              <a:rPr lang="en-US">
                <a:solidFill>
                  <a:srgbClr val="000000"/>
                </a:solidFill>
              </a:rPr>
              <a:t>Why not use photovoltaic pixels for retinal needs ?</a:t>
            </a:r>
            <a:endParaRPr lang="en-US"/>
          </a:p>
          <a:p>
            <a:br>
              <a:rPr lang="en-US"/>
            </a:br>
            <a:endParaRPr lang="en-GB"/>
          </a:p>
        </p:txBody>
      </p:sp>
      <p:sp>
        <p:nvSpPr>
          <p:cNvPr id="39" name="ZoneTexte 38">
            <a:extLst>
              <a:ext uri="{FF2B5EF4-FFF2-40B4-BE49-F238E27FC236}">
                <a16:creationId xmlns:a16="http://schemas.microsoft.com/office/drawing/2014/main" id="{C1A1F896-B0A0-434E-BEFE-FADFD3B84744}"/>
              </a:ext>
            </a:extLst>
          </p:cNvPr>
          <p:cNvSpPr txBox="1"/>
          <p:nvPr/>
        </p:nvSpPr>
        <p:spPr>
          <a:xfrm>
            <a:off x="1105610" y="2495405"/>
            <a:ext cx="2374286" cy="1538883"/>
          </a:xfrm>
          <a:prstGeom prst="rect">
            <a:avLst/>
          </a:prstGeom>
          <a:noFill/>
        </p:spPr>
        <p:txBody>
          <a:bodyPr wrap="square" lIns="91440" tIns="45720" rIns="91440" bIns="45720" anchor="t">
            <a:spAutoFit/>
          </a:bodyPr>
          <a:lstStyle/>
          <a:p>
            <a:pPr algn="ctr" rtl="0">
              <a:spcBef>
                <a:spcPts val="0"/>
              </a:spcBef>
              <a:spcAft>
                <a:spcPts val="0"/>
              </a:spcAft>
            </a:pPr>
            <a:r>
              <a:rPr lang="en-US" sz="1600" i="0" u="none" strike="noStrike">
                <a:solidFill>
                  <a:srgbClr val="1F38DE"/>
                </a:solidFill>
                <a:effectLst/>
              </a:rPr>
              <a:t>Proof of concept</a:t>
            </a:r>
            <a:endParaRPr lang="en-US" sz="1600" i="0" u="none" strike="noStrike">
              <a:solidFill>
                <a:srgbClr val="1F38DE"/>
              </a:solidFill>
              <a:effectLst/>
              <a:cs typeface="Calibri"/>
            </a:endParaRPr>
          </a:p>
          <a:p>
            <a:pPr algn="ctr" rtl="0">
              <a:spcBef>
                <a:spcPts val="0"/>
              </a:spcBef>
              <a:spcAft>
                <a:spcPts val="0"/>
              </a:spcAft>
            </a:pPr>
            <a:r>
              <a:rPr lang="en-US" sz="1400" i="0" u="none" strike="noStrike">
                <a:solidFill>
                  <a:srgbClr val="000000"/>
                </a:solidFill>
                <a:effectLst/>
              </a:rPr>
              <a:t>Working prosthesis for rabbits</a:t>
            </a:r>
          </a:p>
          <a:p>
            <a:pPr algn="ctr" rtl="0">
              <a:spcBef>
                <a:spcPts val="0"/>
              </a:spcBef>
              <a:spcAft>
                <a:spcPts val="0"/>
              </a:spcAft>
            </a:pPr>
            <a:r>
              <a:rPr lang="en-US" sz="1400" i="0" u="none" strike="noStrike">
                <a:solidFill>
                  <a:srgbClr val="000000"/>
                </a:solidFill>
                <a:effectLst/>
              </a:rPr>
              <a:t>→ MVP</a:t>
            </a:r>
            <a:endParaRPr lang="en-US" sz="1400"/>
          </a:p>
          <a:p>
            <a:pPr algn="ctr" rtl="0">
              <a:spcBef>
                <a:spcPts val="0"/>
              </a:spcBef>
              <a:spcAft>
                <a:spcPts val="0"/>
              </a:spcAft>
            </a:pPr>
            <a:r>
              <a:rPr lang="en-US" sz="1400" i="0" u="none" strike="noStrike">
                <a:solidFill>
                  <a:srgbClr val="000000"/>
                </a:solidFill>
                <a:effectLst/>
              </a:rPr>
              <a:t>TRL 3</a:t>
            </a:r>
            <a:endParaRPr lang="en-US" sz="1400">
              <a:effectLst/>
            </a:endParaRPr>
          </a:p>
          <a:p>
            <a:br>
              <a:rPr lang="en-US"/>
            </a:br>
            <a:endParaRPr lang="en-GB"/>
          </a:p>
        </p:txBody>
      </p:sp>
      <p:sp>
        <p:nvSpPr>
          <p:cNvPr id="43" name="ZoneTexte 42">
            <a:extLst>
              <a:ext uri="{FF2B5EF4-FFF2-40B4-BE49-F238E27FC236}">
                <a16:creationId xmlns:a16="http://schemas.microsoft.com/office/drawing/2014/main" id="{265EFF67-DE20-4B1B-A958-C1AD08B8BE02}"/>
              </a:ext>
            </a:extLst>
          </p:cNvPr>
          <p:cNvSpPr txBox="1"/>
          <p:nvPr/>
        </p:nvSpPr>
        <p:spPr>
          <a:xfrm>
            <a:off x="3103276" y="5060666"/>
            <a:ext cx="1553104" cy="338554"/>
          </a:xfrm>
          <a:prstGeom prst="rect">
            <a:avLst/>
          </a:prstGeom>
          <a:noFill/>
        </p:spPr>
        <p:txBody>
          <a:bodyPr wrap="square" lIns="91440" tIns="45720" rIns="91440" bIns="45720" rtlCol="0" anchor="t">
            <a:spAutoFit/>
          </a:bodyPr>
          <a:lstStyle/>
          <a:p>
            <a:r>
              <a:rPr lang="en-GB" sz="1600">
                <a:solidFill>
                  <a:srgbClr val="1F38DE"/>
                </a:solidFill>
              </a:rPr>
              <a:t>Pre-clinical trials</a:t>
            </a:r>
            <a:endParaRPr lang="en-GB" sz="1600">
              <a:solidFill>
                <a:srgbClr val="1F38DE"/>
              </a:solidFill>
              <a:cs typeface="Calibri"/>
            </a:endParaRPr>
          </a:p>
        </p:txBody>
      </p:sp>
      <p:sp>
        <p:nvSpPr>
          <p:cNvPr id="45" name="ZoneTexte 44">
            <a:extLst>
              <a:ext uri="{FF2B5EF4-FFF2-40B4-BE49-F238E27FC236}">
                <a16:creationId xmlns:a16="http://schemas.microsoft.com/office/drawing/2014/main" id="{697579A8-00F2-4153-AE25-71EA00AE06F1}"/>
              </a:ext>
            </a:extLst>
          </p:cNvPr>
          <p:cNvSpPr txBox="1"/>
          <p:nvPr/>
        </p:nvSpPr>
        <p:spPr>
          <a:xfrm>
            <a:off x="2549532" y="5325011"/>
            <a:ext cx="2661850" cy="738664"/>
          </a:xfrm>
          <a:prstGeom prst="rect">
            <a:avLst/>
          </a:prstGeom>
          <a:noFill/>
          <a:ln>
            <a:noFill/>
          </a:ln>
        </p:spPr>
        <p:txBody>
          <a:bodyPr wrap="square">
            <a:spAutoFit/>
          </a:bodyPr>
          <a:lstStyle/>
          <a:p>
            <a:pPr algn="ctr" rtl="0">
              <a:spcBef>
                <a:spcPts val="0"/>
              </a:spcBef>
              <a:spcAft>
                <a:spcPts val="0"/>
              </a:spcAft>
            </a:pPr>
            <a:r>
              <a:rPr lang="en-US" sz="1400" i="0" u="none" strike="noStrike">
                <a:solidFill>
                  <a:srgbClr val="000000"/>
                </a:solidFill>
                <a:effectLst/>
              </a:rPr>
              <a:t>Proper functioning prosthesis for rabbits </a:t>
            </a:r>
          </a:p>
          <a:p>
            <a:pPr algn="ctr" rtl="0">
              <a:spcBef>
                <a:spcPts val="0"/>
              </a:spcBef>
              <a:spcAft>
                <a:spcPts val="0"/>
              </a:spcAft>
            </a:pPr>
            <a:r>
              <a:rPr lang="en-US" sz="1400" i="0" u="none" strike="noStrike">
                <a:solidFill>
                  <a:srgbClr val="000000"/>
                </a:solidFill>
                <a:effectLst/>
              </a:rPr>
              <a:t>TRL </a:t>
            </a:r>
            <a:r>
              <a:rPr lang="en-US" sz="1400">
                <a:solidFill>
                  <a:srgbClr val="000000"/>
                </a:solidFill>
              </a:rPr>
              <a:t>5</a:t>
            </a:r>
            <a:r>
              <a:rPr lang="en-US" sz="1400" i="0" u="none" strike="noStrike">
                <a:solidFill>
                  <a:srgbClr val="000000"/>
                </a:solidFill>
                <a:effectLst/>
              </a:rPr>
              <a:t>/6</a:t>
            </a:r>
            <a:endParaRPr lang="en-US" sz="1400">
              <a:effectLst/>
            </a:endParaRPr>
          </a:p>
        </p:txBody>
      </p:sp>
      <p:sp>
        <p:nvSpPr>
          <p:cNvPr id="49" name="ZoneTexte 48">
            <a:extLst>
              <a:ext uri="{FF2B5EF4-FFF2-40B4-BE49-F238E27FC236}">
                <a16:creationId xmlns:a16="http://schemas.microsoft.com/office/drawing/2014/main" id="{8BAF9834-6214-4DC1-A60E-22071CCC26BD}"/>
              </a:ext>
            </a:extLst>
          </p:cNvPr>
          <p:cNvSpPr txBox="1"/>
          <p:nvPr/>
        </p:nvSpPr>
        <p:spPr>
          <a:xfrm>
            <a:off x="3912781" y="2016147"/>
            <a:ext cx="2019912" cy="1446550"/>
          </a:xfrm>
          <a:prstGeom prst="rect">
            <a:avLst/>
          </a:prstGeom>
          <a:noFill/>
        </p:spPr>
        <p:txBody>
          <a:bodyPr wrap="square" lIns="91440" tIns="45720" rIns="91440" bIns="45720" anchor="t">
            <a:spAutoFit/>
          </a:bodyPr>
          <a:lstStyle/>
          <a:p>
            <a:pPr algn="ctr"/>
            <a:r>
              <a:rPr lang="en-US" sz="1600" i="0" u="none" strike="noStrike">
                <a:solidFill>
                  <a:srgbClr val="1F38DE"/>
                </a:solidFill>
                <a:effectLst/>
              </a:rPr>
              <a:t>Beginning of the clinical trials</a:t>
            </a:r>
            <a:br>
              <a:rPr lang="en-US" b="0">
                <a:effectLst/>
              </a:rPr>
            </a:br>
            <a:r>
              <a:rPr lang="en-US" sz="1400" b="0">
                <a:effectLst/>
              </a:rPr>
              <a:t>In </a:t>
            </a:r>
            <a:r>
              <a:rPr lang="en-US" sz="1400" b="0" i="0" u="none" strike="noStrike">
                <a:solidFill>
                  <a:srgbClr val="000000"/>
                </a:solidFill>
                <a:effectLst/>
              </a:rPr>
              <a:t>Switzerland for 2021 in collaboration with European Vision Institute.</a:t>
            </a:r>
            <a:r>
              <a:rPr lang="en-US" sz="1400">
                <a:solidFill>
                  <a:srgbClr val="000000"/>
                </a:solidFill>
              </a:rPr>
              <a:t> </a:t>
            </a:r>
            <a:endParaRPr lang="en-GB" sz="1400"/>
          </a:p>
        </p:txBody>
      </p:sp>
      <p:cxnSp>
        <p:nvCxnSpPr>
          <p:cNvPr id="51" name="Straight Connector 641">
            <a:extLst>
              <a:ext uri="{FF2B5EF4-FFF2-40B4-BE49-F238E27FC236}">
                <a16:creationId xmlns:a16="http://schemas.microsoft.com/office/drawing/2014/main" id="{58B1D701-DEB2-4EF5-8DF2-BE28246AAD95}"/>
              </a:ext>
              <a:ext uri="{C183D7F6-B498-43B3-948B-1728B52AA6E4}">
                <adec:decorative xmlns:adec="http://schemas.microsoft.com/office/drawing/2017/decorative" val="1"/>
              </a:ext>
            </a:extLst>
          </p:cNvPr>
          <p:cNvCxnSpPr>
            <a:cxnSpLocks/>
          </p:cNvCxnSpPr>
          <p:nvPr/>
        </p:nvCxnSpPr>
        <p:spPr>
          <a:xfrm flipH="1">
            <a:off x="1234596" y="4592204"/>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cxnSp>
        <p:nvCxnSpPr>
          <p:cNvPr id="55" name="Straight Connector 641">
            <a:extLst>
              <a:ext uri="{FF2B5EF4-FFF2-40B4-BE49-F238E27FC236}">
                <a16:creationId xmlns:a16="http://schemas.microsoft.com/office/drawing/2014/main" id="{6EC4BC95-751D-4496-A27A-5AF9D2FE7E45}"/>
              </a:ext>
              <a:ext uri="{C183D7F6-B498-43B3-948B-1728B52AA6E4}">
                <adec:decorative xmlns:adec="http://schemas.microsoft.com/office/drawing/2017/decorative" val="1"/>
              </a:ext>
            </a:extLst>
          </p:cNvPr>
          <p:cNvCxnSpPr>
            <a:cxnSpLocks/>
          </p:cNvCxnSpPr>
          <p:nvPr/>
        </p:nvCxnSpPr>
        <p:spPr>
          <a:xfrm flipH="1">
            <a:off x="2283682" y="3462830"/>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cxnSp>
        <p:nvCxnSpPr>
          <p:cNvPr id="59" name="Straight Connector 641">
            <a:extLst>
              <a:ext uri="{FF2B5EF4-FFF2-40B4-BE49-F238E27FC236}">
                <a16:creationId xmlns:a16="http://schemas.microsoft.com/office/drawing/2014/main" id="{E2DF05F6-9CD0-49B5-AB3B-211F099373FC}"/>
              </a:ext>
              <a:ext uri="{C183D7F6-B498-43B3-948B-1728B52AA6E4}">
                <adec:decorative xmlns:adec="http://schemas.microsoft.com/office/drawing/2017/decorative" val="1"/>
              </a:ext>
            </a:extLst>
          </p:cNvPr>
          <p:cNvCxnSpPr>
            <a:cxnSpLocks/>
          </p:cNvCxnSpPr>
          <p:nvPr/>
        </p:nvCxnSpPr>
        <p:spPr>
          <a:xfrm flipH="1">
            <a:off x="3879828" y="4584365"/>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cxnSp>
        <p:nvCxnSpPr>
          <p:cNvPr id="63" name="Straight Connector 641">
            <a:extLst>
              <a:ext uri="{FF2B5EF4-FFF2-40B4-BE49-F238E27FC236}">
                <a16:creationId xmlns:a16="http://schemas.microsoft.com/office/drawing/2014/main" id="{9DCE4402-012C-468C-AA51-1BE77A217E98}"/>
              </a:ext>
              <a:ext uri="{C183D7F6-B498-43B3-948B-1728B52AA6E4}">
                <adec:decorative xmlns:adec="http://schemas.microsoft.com/office/drawing/2017/decorative" val="1"/>
              </a:ext>
            </a:extLst>
          </p:cNvPr>
          <p:cNvCxnSpPr>
            <a:cxnSpLocks/>
          </p:cNvCxnSpPr>
          <p:nvPr/>
        </p:nvCxnSpPr>
        <p:spPr>
          <a:xfrm flipH="1">
            <a:off x="4922737" y="3465708"/>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cxnSp>
        <p:nvCxnSpPr>
          <p:cNvPr id="65" name="Straight Connector 13">
            <a:extLst>
              <a:ext uri="{FF2B5EF4-FFF2-40B4-BE49-F238E27FC236}">
                <a16:creationId xmlns:a16="http://schemas.microsoft.com/office/drawing/2014/main" id="{A2966C1E-242E-474D-A342-07085199FB14}"/>
              </a:ext>
              <a:ext uri="{C183D7F6-B498-43B3-948B-1728B52AA6E4}">
                <adec:decorative xmlns:adec="http://schemas.microsoft.com/office/drawing/2017/decorative" val="1"/>
              </a:ext>
            </a:extLst>
          </p:cNvPr>
          <p:cNvCxnSpPr>
            <a:cxnSpLocks/>
          </p:cNvCxnSpPr>
          <p:nvPr/>
        </p:nvCxnSpPr>
        <p:spPr>
          <a:xfrm>
            <a:off x="6023371" y="4180545"/>
            <a:ext cx="5207057" cy="22201"/>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sp>
        <p:nvSpPr>
          <p:cNvPr id="67" name="Oval 14">
            <a:extLst>
              <a:ext uri="{FF2B5EF4-FFF2-40B4-BE49-F238E27FC236}">
                <a16:creationId xmlns:a16="http://schemas.microsoft.com/office/drawing/2014/main" id="{7F3E281D-CC2D-4898-8E1D-D060B5C9341D}"/>
              </a:ext>
              <a:ext uri="{C183D7F6-B498-43B3-948B-1728B52AA6E4}">
                <adec:decorative xmlns:adec="http://schemas.microsoft.com/office/drawing/2017/decorative" val="1"/>
              </a:ext>
            </a:extLst>
          </p:cNvPr>
          <p:cNvSpPr/>
          <p:nvPr/>
        </p:nvSpPr>
        <p:spPr>
          <a:xfrm>
            <a:off x="6489498" y="3741149"/>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rgbClr val="1F38DE"/>
                </a:solidFill>
              </a:rPr>
              <a:t>2023</a:t>
            </a:r>
          </a:p>
        </p:txBody>
      </p:sp>
      <p:sp>
        <p:nvSpPr>
          <p:cNvPr id="69" name="Oval 14">
            <a:extLst>
              <a:ext uri="{FF2B5EF4-FFF2-40B4-BE49-F238E27FC236}">
                <a16:creationId xmlns:a16="http://schemas.microsoft.com/office/drawing/2014/main" id="{B4437C27-0013-4539-B282-D6373405CC0A}"/>
              </a:ext>
              <a:ext uri="{C183D7F6-B498-43B3-948B-1728B52AA6E4}">
                <adec:decorative xmlns:adec="http://schemas.microsoft.com/office/drawing/2017/decorative" val="1"/>
              </a:ext>
            </a:extLst>
          </p:cNvPr>
          <p:cNvSpPr/>
          <p:nvPr/>
        </p:nvSpPr>
        <p:spPr>
          <a:xfrm>
            <a:off x="7695841" y="3743274"/>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rgbClr val="1F38DE"/>
                </a:solidFill>
              </a:rPr>
              <a:t>2024</a:t>
            </a:r>
          </a:p>
        </p:txBody>
      </p:sp>
      <p:sp>
        <p:nvSpPr>
          <p:cNvPr id="75" name="Oval 14">
            <a:extLst>
              <a:ext uri="{FF2B5EF4-FFF2-40B4-BE49-F238E27FC236}">
                <a16:creationId xmlns:a16="http://schemas.microsoft.com/office/drawing/2014/main" id="{258A6440-46C0-4A9E-993D-7E6A2B9DB3A9}"/>
              </a:ext>
              <a:ext uri="{C183D7F6-B498-43B3-948B-1728B52AA6E4}">
                <adec:decorative xmlns:adec="http://schemas.microsoft.com/office/drawing/2017/decorative" val="1"/>
              </a:ext>
            </a:extLst>
          </p:cNvPr>
          <p:cNvSpPr/>
          <p:nvPr/>
        </p:nvSpPr>
        <p:spPr>
          <a:xfrm>
            <a:off x="10568687" y="3753906"/>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rgbClr val="1F38DE"/>
                </a:solidFill>
              </a:rPr>
              <a:t>2027</a:t>
            </a:r>
          </a:p>
        </p:txBody>
      </p:sp>
      <p:sp>
        <p:nvSpPr>
          <p:cNvPr id="77" name="Oval 14">
            <a:extLst>
              <a:ext uri="{FF2B5EF4-FFF2-40B4-BE49-F238E27FC236}">
                <a16:creationId xmlns:a16="http://schemas.microsoft.com/office/drawing/2014/main" id="{58CCC6BC-08E3-48B6-8536-D2EFA30D9F90}"/>
              </a:ext>
              <a:ext uri="{C183D7F6-B498-43B3-948B-1728B52AA6E4}">
                <adec:decorative xmlns:adec="http://schemas.microsoft.com/office/drawing/2017/decorative" val="1"/>
              </a:ext>
            </a:extLst>
          </p:cNvPr>
          <p:cNvSpPr/>
          <p:nvPr/>
        </p:nvSpPr>
        <p:spPr>
          <a:xfrm>
            <a:off x="9430690" y="3753905"/>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rgbClr val="1F38DE"/>
                </a:solidFill>
              </a:rPr>
              <a:t>2026</a:t>
            </a:r>
          </a:p>
        </p:txBody>
      </p:sp>
      <p:sp>
        <p:nvSpPr>
          <p:cNvPr id="83" name="ZoneTexte 82">
            <a:extLst>
              <a:ext uri="{FF2B5EF4-FFF2-40B4-BE49-F238E27FC236}">
                <a16:creationId xmlns:a16="http://schemas.microsoft.com/office/drawing/2014/main" id="{B6CAF074-4D2D-47CA-9761-F96610616C5D}"/>
              </a:ext>
            </a:extLst>
          </p:cNvPr>
          <p:cNvSpPr txBox="1"/>
          <p:nvPr/>
        </p:nvSpPr>
        <p:spPr>
          <a:xfrm>
            <a:off x="5761072" y="1993211"/>
            <a:ext cx="2224437" cy="1969770"/>
          </a:xfrm>
          <a:prstGeom prst="rect">
            <a:avLst/>
          </a:prstGeom>
          <a:noFill/>
        </p:spPr>
        <p:txBody>
          <a:bodyPr wrap="square" lIns="91440" tIns="45720" rIns="91440" bIns="45720" anchor="t">
            <a:spAutoFit/>
          </a:bodyPr>
          <a:lstStyle/>
          <a:p>
            <a:pPr algn="ctr" rtl="0">
              <a:spcBef>
                <a:spcPts val="0"/>
              </a:spcBef>
              <a:spcAft>
                <a:spcPts val="0"/>
              </a:spcAft>
            </a:pPr>
            <a:r>
              <a:rPr lang="en-US" sz="1600" i="0" u="none" strike="noStrike">
                <a:solidFill>
                  <a:srgbClr val="1F38DE"/>
                </a:solidFill>
                <a:effectLst/>
              </a:rPr>
              <a:t>End of the clinical trial</a:t>
            </a:r>
          </a:p>
          <a:p>
            <a:pPr algn="ctr" rtl="0">
              <a:spcBef>
                <a:spcPts val="0"/>
              </a:spcBef>
              <a:spcAft>
                <a:spcPts val="0"/>
              </a:spcAft>
            </a:pPr>
            <a:r>
              <a:rPr lang="en-US" sz="1400" i="0" u="none" strike="noStrike">
                <a:solidFill>
                  <a:srgbClr val="000000"/>
                </a:solidFill>
                <a:effectLst/>
              </a:rPr>
              <a:t>EMA Approval of the device </a:t>
            </a:r>
            <a:endParaRPr lang="en-US" sz="1400">
              <a:effectLst/>
            </a:endParaRPr>
          </a:p>
          <a:p>
            <a:pPr algn="ctr" rtl="0">
              <a:spcBef>
                <a:spcPts val="0"/>
              </a:spcBef>
              <a:spcAft>
                <a:spcPts val="0"/>
              </a:spcAft>
            </a:pPr>
            <a:r>
              <a:rPr lang="en-US" sz="1400" i="0" u="none" strike="noStrike">
                <a:solidFill>
                  <a:srgbClr val="000000"/>
                </a:solidFill>
                <a:effectLst/>
              </a:rPr>
              <a:t>commercialization</a:t>
            </a:r>
            <a:endParaRPr lang="en-US" sz="1400">
              <a:effectLst/>
            </a:endParaRPr>
          </a:p>
          <a:p>
            <a:pPr algn="ctr" rtl="0">
              <a:spcBef>
                <a:spcPts val="0"/>
              </a:spcBef>
              <a:spcAft>
                <a:spcPts val="0"/>
              </a:spcAft>
            </a:pPr>
            <a:r>
              <a:rPr lang="en-US" sz="1400" i="0" u="none" strike="noStrike">
                <a:solidFill>
                  <a:srgbClr val="000000"/>
                </a:solidFill>
                <a:effectLst/>
              </a:rPr>
              <a:t>TRL 9</a:t>
            </a:r>
          </a:p>
          <a:p>
            <a:pPr algn="ctr" rtl="0">
              <a:spcBef>
                <a:spcPts val="0"/>
              </a:spcBef>
              <a:spcAft>
                <a:spcPts val="0"/>
              </a:spcAft>
            </a:pPr>
            <a:r>
              <a:rPr lang="en-US" sz="1400" i="0" u="none" strike="noStrike">
                <a:solidFill>
                  <a:srgbClr val="000000"/>
                </a:solidFill>
                <a:effectLst/>
              </a:rPr>
              <a:t>ISO 20916 and ISO 13485</a:t>
            </a:r>
            <a:endParaRPr lang="en-US" sz="1400">
              <a:effectLst/>
            </a:endParaRPr>
          </a:p>
          <a:p>
            <a:br>
              <a:rPr lang="en-US"/>
            </a:br>
            <a:endParaRPr lang="en-GB"/>
          </a:p>
        </p:txBody>
      </p:sp>
      <p:sp>
        <p:nvSpPr>
          <p:cNvPr id="85" name="ZoneTexte 84">
            <a:extLst>
              <a:ext uri="{FF2B5EF4-FFF2-40B4-BE49-F238E27FC236}">
                <a16:creationId xmlns:a16="http://schemas.microsoft.com/office/drawing/2014/main" id="{22FA5428-467E-48B9-8735-D09C92E46BEC}"/>
              </a:ext>
            </a:extLst>
          </p:cNvPr>
          <p:cNvSpPr txBox="1"/>
          <p:nvPr/>
        </p:nvSpPr>
        <p:spPr>
          <a:xfrm>
            <a:off x="6488280" y="4951555"/>
            <a:ext cx="3180188" cy="769441"/>
          </a:xfrm>
          <a:prstGeom prst="rect">
            <a:avLst/>
          </a:prstGeom>
          <a:noFill/>
        </p:spPr>
        <p:txBody>
          <a:bodyPr wrap="square" lIns="91440" tIns="45720" rIns="91440" bIns="45720" anchor="t">
            <a:spAutoFit/>
          </a:bodyPr>
          <a:lstStyle/>
          <a:p>
            <a:pPr algn="ctr"/>
            <a:r>
              <a:rPr lang="en-US" sz="1600" i="0" u="none" strike="noStrike">
                <a:solidFill>
                  <a:srgbClr val="1F38DE"/>
                </a:solidFill>
                <a:effectLst/>
              </a:rPr>
              <a:t>Mass manufacturing</a:t>
            </a:r>
            <a:r>
              <a:rPr lang="en-US" sz="1600">
                <a:solidFill>
                  <a:srgbClr val="1F38DE"/>
                </a:solidFill>
              </a:rPr>
              <a:t> </a:t>
            </a:r>
            <a:endParaRPr lang="en-US" sz="1600" i="0" u="none" strike="noStrike">
              <a:solidFill>
                <a:srgbClr val="1F38DE"/>
              </a:solidFill>
              <a:effectLst/>
              <a:cs typeface="Calibri"/>
            </a:endParaRPr>
          </a:p>
          <a:p>
            <a:pPr algn="ctr"/>
            <a:r>
              <a:rPr lang="en-US" sz="1400" i="0" u="none" strike="noStrike">
                <a:solidFill>
                  <a:srgbClr val="000000"/>
                </a:solidFill>
                <a:effectLst/>
              </a:rPr>
              <a:t>small scale commercialization &lt; 50 </a:t>
            </a:r>
            <a:r>
              <a:rPr lang="en-US" sz="1400">
                <a:solidFill>
                  <a:srgbClr val="000000"/>
                </a:solidFill>
              </a:rPr>
              <a:t>customers (</a:t>
            </a:r>
            <a:r>
              <a:rPr lang="en-US" sz="1400" err="1">
                <a:solidFill>
                  <a:srgbClr val="000000"/>
                </a:solidFill>
              </a:rPr>
              <a:t>NuroKor</a:t>
            </a:r>
            <a:r>
              <a:rPr lang="en-US" sz="1400">
                <a:solidFill>
                  <a:srgbClr val="000000"/>
                </a:solidFill>
              </a:rPr>
              <a:t> Bioelectronics) </a:t>
            </a:r>
            <a:endParaRPr lang="en-GB" sz="1400"/>
          </a:p>
        </p:txBody>
      </p:sp>
      <p:sp>
        <p:nvSpPr>
          <p:cNvPr id="87" name="ZoneTexte 86">
            <a:extLst>
              <a:ext uri="{FF2B5EF4-FFF2-40B4-BE49-F238E27FC236}">
                <a16:creationId xmlns:a16="http://schemas.microsoft.com/office/drawing/2014/main" id="{1917D26E-20AB-4A79-AE3F-27676F9CDCD5}"/>
              </a:ext>
            </a:extLst>
          </p:cNvPr>
          <p:cNvSpPr txBox="1"/>
          <p:nvPr/>
        </p:nvSpPr>
        <p:spPr>
          <a:xfrm>
            <a:off x="9070996" y="2811958"/>
            <a:ext cx="1517712" cy="584775"/>
          </a:xfrm>
          <a:prstGeom prst="rect">
            <a:avLst/>
          </a:prstGeom>
          <a:noFill/>
        </p:spPr>
        <p:txBody>
          <a:bodyPr wrap="square" lIns="91440" tIns="45720" rIns="91440" bIns="45720" anchor="t">
            <a:spAutoFit/>
          </a:bodyPr>
          <a:lstStyle/>
          <a:p>
            <a:pPr algn="ctr"/>
            <a:r>
              <a:rPr lang="fr-FR" sz="1600" b="0" i="0" u="none" strike="noStrike">
                <a:solidFill>
                  <a:srgbClr val="1F38DE"/>
                </a:solidFill>
                <a:effectLst/>
              </a:rPr>
              <a:t>First Implant </a:t>
            </a:r>
            <a:r>
              <a:rPr lang="fr-FR" sz="1600" b="0" i="0" u="none" strike="noStrike" err="1">
                <a:solidFill>
                  <a:srgbClr val="1F38DE"/>
                </a:solidFill>
                <a:effectLst/>
              </a:rPr>
              <a:t>renewals</a:t>
            </a:r>
            <a:endParaRPr lang="en-GB" sz="1600">
              <a:solidFill>
                <a:srgbClr val="1F38DE"/>
              </a:solidFill>
              <a:cs typeface="Calibri"/>
            </a:endParaRPr>
          </a:p>
        </p:txBody>
      </p:sp>
      <p:sp>
        <p:nvSpPr>
          <p:cNvPr id="89" name="ZoneTexte 88">
            <a:extLst>
              <a:ext uri="{FF2B5EF4-FFF2-40B4-BE49-F238E27FC236}">
                <a16:creationId xmlns:a16="http://schemas.microsoft.com/office/drawing/2014/main" id="{0A7EA341-DFE4-4D2E-AEF9-115C63BE2B3B}"/>
              </a:ext>
            </a:extLst>
          </p:cNvPr>
          <p:cNvSpPr txBox="1"/>
          <p:nvPr/>
        </p:nvSpPr>
        <p:spPr>
          <a:xfrm>
            <a:off x="9898051" y="4951555"/>
            <a:ext cx="2101208" cy="1046440"/>
          </a:xfrm>
          <a:prstGeom prst="rect">
            <a:avLst/>
          </a:prstGeom>
          <a:noFill/>
        </p:spPr>
        <p:txBody>
          <a:bodyPr wrap="square" lIns="91440" tIns="45720" rIns="91440" bIns="45720" anchor="t">
            <a:spAutoFit/>
          </a:bodyPr>
          <a:lstStyle/>
          <a:p>
            <a:pPr algn="ctr"/>
            <a:r>
              <a:rPr lang="fr-FR" sz="1600" b="0" i="0" u="none" strike="noStrike">
                <a:solidFill>
                  <a:srgbClr val="1F38DE"/>
                </a:solidFill>
                <a:effectLst/>
              </a:rPr>
              <a:t>Second </a:t>
            </a:r>
            <a:r>
              <a:rPr lang="fr-FR" sz="1600" b="0" i="0" u="none" strike="noStrike" err="1">
                <a:solidFill>
                  <a:srgbClr val="1F38DE"/>
                </a:solidFill>
                <a:effectLst/>
              </a:rPr>
              <a:t>generation</a:t>
            </a:r>
            <a:r>
              <a:rPr lang="fr-FR" sz="1600" b="0" i="0" u="none" strike="noStrike">
                <a:solidFill>
                  <a:srgbClr val="1F38DE"/>
                </a:solidFill>
                <a:effectLst/>
              </a:rPr>
              <a:t> </a:t>
            </a:r>
            <a:r>
              <a:rPr lang="fr-FR" sz="1600" i="0" u="none" strike="noStrike" err="1">
                <a:solidFill>
                  <a:srgbClr val="1F38DE"/>
                </a:solidFill>
                <a:effectLst/>
              </a:rPr>
              <a:t>product</a:t>
            </a:r>
            <a:r>
              <a:rPr lang="fr-FR" sz="1600" i="0" u="none" strike="noStrike">
                <a:solidFill>
                  <a:srgbClr val="1F38DE"/>
                </a:solidFill>
                <a:effectLst/>
              </a:rPr>
              <a:t> </a:t>
            </a:r>
            <a:r>
              <a:rPr lang="fr-FR" sz="1600" i="0" u="none" strike="noStrike" err="1">
                <a:solidFill>
                  <a:srgbClr val="1F38DE"/>
                </a:solidFill>
                <a:effectLst/>
              </a:rPr>
              <a:t>development</a:t>
            </a:r>
            <a:r>
              <a:rPr lang="fr-FR" sz="1600">
                <a:solidFill>
                  <a:srgbClr val="F19D19"/>
                </a:solidFill>
              </a:rPr>
              <a:t> </a:t>
            </a:r>
            <a:endParaRPr lang="fr-FR" sz="1600" i="0" u="none" strike="noStrike">
              <a:solidFill>
                <a:srgbClr val="F19D19"/>
              </a:solidFill>
              <a:effectLst/>
            </a:endParaRPr>
          </a:p>
          <a:p>
            <a:pPr algn="ctr"/>
            <a:r>
              <a:rPr lang="fr-FR" sz="1600">
                <a:solidFill>
                  <a:srgbClr val="F19D19"/>
                </a:solidFill>
              </a:rPr>
              <a:t> </a:t>
            </a:r>
            <a:r>
              <a:rPr lang="fr-FR" sz="1400" i="0" u="none" strike="noStrike">
                <a:solidFill>
                  <a:srgbClr val="000000"/>
                </a:solidFill>
                <a:effectLst/>
              </a:rPr>
              <a:t>MMP</a:t>
            </a:r>
            <a:r>
              <a:rPr lang="fr-FR" sz="1400">
                <a:solidFill>
                  <a:srgbClr val="000000"/>
                </a:solidFill>
              </a:rPr>
              <a:t> </a:t>
            </a:r>
            <a:endParaRPr lang="fr-FR" sz="1400" i="0" u="none" strike="noStrike">
              <a:solidFill>
                <a:srgbClr val="000000"/>
              </a:solidFill>
              <a:effectLst/>
            </a:endParaRPr>
          </a:p>
          <a:p>
            <a:pPr algn="ctr"/>
            <a:r>
              <a:rPr lang="fr-FR" sz="1400" i="0" u="none" strike="noStrike">
                <a:solidFill>
                  <a:srgbClr val="000000"/>
                </a:solidFill>
                <a:effectLst/>
              </a:rPr>
              <a:t>TRL 4/5</a:t>
            </a:r>
            <a:endParaRPr lang="en-GB" sz="1400"/>
          </a:p>
        </p:txBody>
      </p:sp>
      <p:cxnSp>
        <p:nvCxnSpPr>
          <p:cNvPr id="99" name="Straight Connector 641">
            <a:extLst>
              <a:ext uri="{FF2B5EF4-FFF2-40B4-BE49-F238E27FC236}">
                <a16:creationId xmlns:a16="http://schemas.microsoft.com/office/drawing/2014/main" id="{A4C68CDC-E52F-4952-8BD8-B4E8A253CC74}"/>
              </a:ext>
              <a:ext uri="{C183D7F6-B498-43B3-948B-1728B52AA6E4}">
                <adec:decorative xmlns:adec="http://schemas.microsoft.com/office/drawing/2017/decorative" val="1"/>
              </a:ext>
            </a:extLst>
          </p:cNvPr>
          <p:cNvCxnSpPr>
            <a:cxnSpLocks/>
          </p:cNvCxnSpPr>
          <p:nvPr/>
        </p:nvCxnSpPr>
        <p:spPr>
          <a:xfrm flipH="1">
            <a:off x="6873291" y="3396734"/>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cxnSp>
        <p:nvCxnSpPr>
          <p:cNvPr id="101" name="Straight Connector 641">
            <a:extLst>
              <a:ext uri="{FF2B5EF4-FFF2-40B4-BE49-F238E27FC236}">
                <a16:creationId xmlns:a16="http://schemas.microsoft.com/office/drawing/2014/main" id="{2CD70F92-79DC-4F74-8C13-2844806B68AB}"/>
              </a:ext>
              <a:ext uri="{C183D7F6-B498-43B3-948B-1728B52AA6E4}">
                <adec:decorative xmlns:adec="http://schemas.microsoft.com/office/drawing/2017/decorative" val="1"/>
              </a:ext>
            </a:extLst>
          </p:cNvPr>
          <p:cNvCxnSpPr>
            <a:cxnSpLocks/>
          </p:cNvCxnSpPr>
          <p:nvPr/>
        </p:nvCxnSpPr>
        <p:spPr>
          <a:xfrm flipH="1">
            <a:off x="8078374" y="4523385"/>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cxnSp>
        <p:nvCxnSpPr>
          <p:cNvPr id="103" name="Straight Connector 641">
            <a:extLst>
              <a:ext uri="{FF2B5EF4-FFF2-40B4-BE49-F238E27FC236}">
                <a16:creationId xmlns:a16="http://schemas.microsoft.com/office/drawing/2014/main" id="{A5197B4B-65A0-46A8-A5EC-9544CAE6F0E5}"/>
              </a:ext>
              <a:ext uri="{C183D7F6-B498-43B3-948B-1728B52AA6E4}">
                <adec:decorative xmlns:adec="http://schemas.microsoft.com/office/drawing/2017/decorative" val="1"/>
              </a:ext>
            </a:extLst>
          </p:cNvPr>
          <p:cNvCxnSpPr>
            <a:cxnSpLocks/>
          </p:cNvCxnSpPr>
          <p:nvPr/>
        </p:nvCxnSpPr>
        <p:spPr>
          <a:xfrm flipH="1">
            <a:off x="9814483" y="3396733"/>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cxnSp>
        <p:nvCxnSpPr>
          <p:cNvPr id="105" name="Straight Connector 641">
            <a:extLst>
              <a:ext uri="{FF2B5EF4-FFF2-40B4-BE49-F238E27FC236}">
                <a16:creationId xmlns:a16="http://schemas.microsoft.com/office/drawing/2014/main" id="{AD0D63B8-1ECF-4CE3-974F-BD4DB6C885A7}"/>
              </a:ext>
              <a:ext uri="{C183D7F6-B498-43B3-948B-1728B52AA6E4}">
                <adec:decorative xmlns:adec="http://schemas.microsoft.com/office/drawing/2017/decorative" val="1"/>
              </a:ext>
            </a:extLst>
          </p:cNvPr>
          <p:cNvCxnSpPr>
            <a:cxnSpLocks/>
          </p:cNvCxnSpPr>
          <p:nvPr/>
        </p:nvCxnSpPr>
        <p:spPr>
          <a:xfrm flipH="1">
            <a:off x="10951375" y="4531902"/>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cxnSp>
        <p:nvCxnSpPr>
          <p:cNvPr id="120" name="Straight Connector 13">
            <a:extLst>
              <a:ext uri="{FF2B5EF4-FFF2-40B4-BE49-F238E27FC236}">
                <a16:creationId xmlns:a16="http://schemas.microsoft.com/office/drawing/2014/main" id="{8C34C3F9-F968-4DAB-A04D-F4AF4C65F2DE}"/>
              </a:ext>
              <a:ext uri="{C183D7F6-B498-43B3-948B-1728B52AA6E4}">
                <adec:decorative xmlns:adec="http://schemas.microsoft.com/office/drawing/2017/decorative" val="1"/>
              </a:ext>
            </a:extLst>
          </p:cNvPr>
          <p:cNvCxnSpPr>
            <a:cxnSpLocks/>
          </p:cNvCxnSpPr>
          <p:nvPr/>
        </p:nvCxnSpPr>
        <p:spPr>
          <a:xfrm flipH="1">
            <a:off x="5560782" y="3663472"/>
            <a:ext cx="435370" cy="120148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cxnSp>
        <p:nvCxnSpPr>
          <p:cNvPr id="121" name="Straight Connector 13">
            <a:extLst>
              <a:ext uri="{FF2B5EF4-FFF2-40B4-BE49-F238E27FC236}">
                <a16:creationId xmlns:a16="http://schemas.microsoft.com/office/drawing/2014/main" id="{C31D5639-3E33-49D3-ADC8-C2CA0B17C5C1}"/>
              </a:ext>
              <a:ext uri="{C183D7F6-B498-43B3-948B-1728B52AA6E4}">
                <adec:decorative xmlns:adec="http://schemas.microsoft.com/office/drawing/2017/decorative" val="1"/>
              </a:ext>
            </a:extLst>
          </p:cNvPr>
          <p:cNvCxnSpPr>
            <a:cxnSpLocks/>
          </p:cNvCxnSpPr>
          <p:nvPr/>
        </p:nvCxnSpPr>
        <p:spPr>
          <a:xfrm flipH="1">
            <a:off x="5760353" y="3663471"/>
            <a:ext cx="435370" cy="120148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90D729F6-2B68-4097-B611-D955846C956C}"/>
              </a:ext>
            </a:extLst>
          </p:cNvPr>
          <p:cNvSpPr txBox="1"/>
          <p:nvPr/>
        </p:nvSpPr>
        <p:spPr>
          <a:xfrm>
            <a:off x="11674195" y="3277366"/>
            <a:ext cx="458800" cy="369332"/>
          </a:xfrm>
          <a:prstGeom prst="rect">
            <a:avLst/>
          </a:prstGeom>
          <a:noFill/>
        </p:spPr>
        <p:txBody>
          <a:bodyPr wrap="square">
            <a:spAutoFit/>
          </a:bodyPr>
          <a:lstStyle/>
          <a:p>
            <a:fld id="{8D1FC6F8-0BCD-47E9-9C64-690771D9C143}" type="slidenum">
              <a:rPr lang="en-US" smtClean="0">
                <a:solidFill>
                  <a:schemeClr val="tx1">
                    <a:lumMod val="95000"/>
                    <a:lumOff val="5000"/>
                  </a:schemeClr>
                </a:solidFill>
              </a:rPr>
              <a:pPr/>
              <a:t>10</a:t>
            </a:fld>
            <a:endParaRPr lang="fr-FR"/>
          </a:p>
        </p:txBody>
      </p:sp>
      <p:sp>
        <p:nvSpPr>
          <p:cNvPr id="32" name="ZoneTexte 31">
            <a:extLst>
              <a:ext uri="{FF2B5EF4-FFF2-40B4-BE49-F238E27FC236}">
                <a16:creationId xmlns:a16="http://schemas.microsoft.com/office/drawing/2014/main" id="{22702A24-3C62-4F9F-8077-B64C02C5E19A}"/>
              </a:ext>
            </a:extLst>
          </p:cNvPr>
          <p:cNvSpPr txBox="1"/>
          <p:nvPr/>
        </p:nvSpPr>
        <p:spPr>
          <a:xfrm>
            <a:off x="10974941" y="6366901"/>
            <a:ext cx="1217059" cy="369332"/>
          </a:xfrm>
          <a:prstGeom prst="rect">
            <a:avLst/>
          </a:prstGeom>
          <a:noFill/>
        </p:spPr>
        <p:txBody>
          <a:bodyPr vert="horz" wrap="square" rtlCol="0">
            <a:spAutoFit/>
          </a:bodyPr>
          <a:lstStyle/>
          <a:p>
            <a:r>
              <a:rPr lang="fr-CH"/>
              <a:t>redinal.ch</a:t>
            </a:r>
            <a:endParaRPr lang="fr-FR"/>
          </a:p>
        </p:txBody>
      </p:sp>
    </p:spTree>
    <p:extLst>
      <p:ext uri="{BB962C8B-B14F-4D97-AF65-F5344CB8AC3E}">
        <p14:creationId xmlns:p14="http://schemas.microsoft.com/office/powerpoint/2010/main" val="778007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8" name="Espace réservé du numéro de diapositive 17">
            <a:extLst>
              <a:ext uri="{FF2B5EF4-FFF2-40B4-BE49-F238E27FC236}">
                <a16:creationId xmlns:a16="http://schemas.microsoft.com/office/drawing/2014/main" id="{DF6B54B1-527D-4FE7-BB00-BE9D53CF76F7}"/>
              </a:ext>
            </a:extLst>
          </p:cNvPr>
          <p:cNvSpPr>
            <a:spLocks noGrp="1"/>
          </p:cNvSpPr>
          <p:nvPr>
            <p:ph type="sldNum" sz="quarter" idx="4"/>
          </p:nvPr>
        </p:nvSpPr>
        <p:spPr/>
        <p:txBody>
          <a:bodyPr/>
          <a:lstStyle/>
          <a:p>
            <a:pPr>
              <a:defRPr/>
            </a:pPr>
            <a:fld id="{8D1FC6F8-0BCD-47E9-9C64-690771D9C143}" type="slidenum">
              <a:rPr lang="en-US" smtClean="0">
                <a:solidFill>
                  <a:schemeClr val="tx1">
                    <a:lumMod val="95000"/>
                    <a:lumOff val="5000"/>
                  </a:schemeClr>
                </a:solidFill>
              </a:rPr>
              <a:pPr>
                <a:defRPr/>
              </a:pPr>
              <a:t>11</a:t>
            </a:fld>
            <a:endParaRPr lang="en-US">
              <a:solidFill>
                <a:schemeClr val="tx1">
                  <a:lumMod val="95000"/>
                  <a:lumOff val="5000"/>
                </a:schemeClr>
              </a:solidFill>
              <a:cs typeface="Calibri"/>
            </a:endParaRPr>
          </a:p>
        </p:txBody>
      </p:sp>
      <p:graphicFrame>
        <p:nvGraphicFramePr>
          <p:cNvPr id="20" name="Graphique 19">
            <a:extLst>
              <a:ext uri="{FF2B5EF4-FFF2-40B4-BE49-F238E27FC236}">
                <a16:creationId xmlns:a16="http://schemas.microsoft.com/office/drawing/2014/main" id="{58DEA152-8526-4AE7-9A92-EC0BF43DDCA3}"/>
              </a:ext>
            </a:extLst>
          </p:cNvPr>
          <p:cNvGraphicFramePr/>
          <p:nvPr>
            <p:extLst>
              <p:ext uri="{D42A27DB-BD31-4B8C-83A1-F6EECF244321}">
                <p14:modId xmlns:p14="http://schemas.microsoft.com/office/powerpoint/2010/main" val="3539919173"/>
              </p:ext>
            </p:extLst>
          </p:nvPr>
        </p:nvGraphicFramePr>
        <p:xfrm>
          <a:off x="0" y="2132526"/>
          <a:ext cx="6126579" cy="4080934"/>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14A47ED6-880B-4553-88F9-B51B7D65BA32}"/>
              </a:ext>
            </a:extLst>
          </p:cNvPr>
          <p:cNvSpPr/>
          <p:nvPr/>
        </p:nvSpPr>
        <p:spPr>
          <a:xfrm>
            <a:off x="6300216" y="2276272"/>
            <a:ext cx="4974141" cy="430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9" name="Graphique 18">
            <a:extLst>
              <a:ext uri="{FF2B5EF4-FFF2-40B4-BE49-F238E27FC236}">
                <a16:creationId xmlns:a16="http://schemas.microsoft.com/office/drawing/2014/main" id="{1BC9395F-7239-4DC8-9452-812F89AA863C}"/>
              </a:ext>
            </a:extLst>
          </p:cNvPr>
          <p:cNvGraphicFramePr/>
          <p:nvPr>
            <p:extLst>
              <p:ext uri="{D42A27DB-BD31-4B8C-83A1-F6EECF244321}">
                <p14:modId xmlns:p14="http://schemas.microsoft.com/office/powerpoint/2010/main" val="1182104641"/>
              </p:ext>
            </p:extLst>
          </p:nvPr>
        </p:nvGraphicFramePr>
        <p:xfrm>
          <a:off x="6126580" y="2084288"/>
          <a:ext cx="6126579" cy="4083815"/>
        </p:xfrm>
        <a:graphic>
          <a:graphicData uri="http://schemas.openxmlformats.org/drawingml/2006/chart">
            <c:chart xmlns:c="http://schemas.openxmlformats.org/drawingml/2006/chart" xmlns:r="http://schemas.openxmlformats.org/officeDocument/2006/relationships" r:id="rId4"/>
          </a:graphicData>
        </a:graphic>
      </p:graphicFrame>
      <p:sp>
        <p:nvSpPr>
          <p:cNvPr id="23" name="ZoneTexte 22">
            <a:extLst>
              <a:ext uri="{FF2B5EF4-FFF2-40B4-BE49-F238E27FC236}">
                <a16:creationId xmlns:a16="http://schemas.microsoft.com/office/drawing/2014/main" id="{9567A283-FF90-49FC-9BEC-D282A20C3789}"/>
              </a:ext>
            </a:extLst>
          </p:cNvPr>
          <p:cNvSpPr txBox="1"/>
          <p:nvPr/>
        </p:nvSpPr>
        <p:spPr>
          <a:xfrm>
            <a:off x="8598100" y="3846946"/>
            <a:ext cx="1196503" cy="646331"/>
          </a:xfrm>
          <a:prstGeom prst="rect">
            <a:avLst/>
          </a:prstGeom>
          <a:noFill/>
        </p:spPr>
        <p:txBody>
          <a:bodyPr wrap="square" rtlCol="0">
            <a:spAutoFit/>
          </a:bodyPr>
          <a:lstStyle/>
          <a:p>
            <a:pPr algn="ctr"/>
            <a:r>
              <a:rPr lang="fr-CH"/>
              <a:t>14.4M CHF</a:t>
            </a:r>
            <a:endParaRPr lang="fr-FR"/>
          </a:p>
        </p:txBody>
      </p:sp>
      <p:sp>
        <p:nvSpPr>
          <p:cNvPr id="24" name="ZoneTexte 23">
            <a:extLst>
              <a:ext uri="{FF2B5EF4-FFF2-40B4-BE49-F238E27FC236}">
                <a16:creationId xmlns:a16="http://schemas.microsoft.com/office/drawing/2014/main" id="{8A660689-2F3E-4EEC-91F1-09D147C674D5}"/>
              </a:ext>
            </a:extLst>
          </p:cNvPr>
          <p:cNvSpPr txBox="1"/>
          <p:nvPr/>
        </p:nvSpPr>
        <p:spPr>
          <a:xfrm>
            <a:off x="2465037" y="3846945"/>
            <a:ext cx="1196503" cy="646331"/>
          </a:xfrm>
          <a:prstGeom prst="rect">
            <a:avLst/>
          </a:prstGeom>
          <a:noFill/>
        </p:spPr>
        <p:txBody>
          <a:bodyPr wrap="square" rtlCol="0">
            <a:spAutoFit/>
          </a:bodyPr>
          <a:lstStyle/>
          <a:p>
            <a:pPr algn="ctr"/>
            <a:r>
              <a:rPr lang="fr-CH"/>
              <a:t>11.3M CHF</a:t>
            </a:r>
            <a:endParaRPr lang="fr-FR"/>
          </a:p>
        </p:txBody>
      </p:sp>
      <p:sp>
        <p:nvSpPr>
          <p:cNvPr id="25" name="ZoneTexte 24">
            <a:extLst>
              <a:ext uri="{FF2B5EF4-FFF2-40B4-BE49-F238E27FC236}">
                <a16:creationId xmlns:a16="http://schemas.microsoft.com/office/drawing/2014/main" id="{51BE9AFA-0186-4551-BF6E-B33049DE8888}"/>
              </a:ext>
            </a:extLst>
          </p:cNvPr>
          <p:cNvSpPr txBox="1"/>
          <p:nvPr/>
        </p:nvSpPr>
        <p:spPr>
          <a:xfrm>
            <a:off x="4066540" y="1412624"/>
            <a:ext cx="4058920" cy="477054"/>
          </a:xfrm>
          <a:prstGeom prst="rect">
            <a:avLst/>
          </a:prstGeom>
          <a:noFill/>
        </p:spPr>
        <p:txBody>
          <a:bodyPr wrap="square" lIns="91440" tIns="45720" rIns="91440" bIns="45720" rtlCol="0" anchor="t">
            <a:spAutoFit/>
          </a:bodyPr>
          <a:lstStyle/>
          <a:p>
            <a:pPr algn="ctr"/>
            <a:r>
              <a:rPr lang="fr-CH" sz="2500" b="1">
                <a:solidFill>
                  <a:srgbClr val="C00000"/>
                </a:solidFill>
              </a:rPr>
              <a:t>Pre-launch finances</a:t>
            </a:r>
            <a:endParaRPr lang="fr-FR" sz="2500" b="1">
              <a:solidFill>
                <a:srgbClr val="C00000"/>
              </a:solidFill>
              <a:cs typeface="Calibri"/>
            </a:endParaRPr>
          </a:p>
        </p:txBody>
      </p:sp>
      <p:sp>
        <p:nvSpPr>
          <p:cNvPr id="9" name="ZoneTexte 8">
            <a:extLst>
              <a:ext uri="{FF2B5EF4-FFF2-40B4-BE49-F238E27FC236}">
                <a16:creationId xmlns:a16="http://schemas.microsoft.com/office/drawing/2014/main" id="{BC7C6200-6FA0-4098-A799-C8AAAF5D824C}"/>
              </a:ext>
            </a:extLst>
          </p:cNvPr>
          <p:cNvSpPr txBox="1"/>
          <p:nvPr/>
        </p:nvSpPr>
        <p:spPr>
          <a:xfrm>
            <a:off x="10974941" y="6366901"/>
            <a:ext cx="1217059" cy="369332"/>
          </a:xfrm>
          <a:prstGeom prst="rect">
            <a:avLst/>
          </a:prstGeom>
          <a:noFill/>
        </p:spPr>
        <p:txBody>
          <a:bodyPr vert="horz" wrap="square" rtlCol="0">
            <a:spAutoFit/>
          </a:bodyPr>
          <a:lstStyle/>
          <a:p>
            <a:r>
              <a:rPr lang="fr-CH"/>
              <a:t>redinal.ch</a:t>
            </a:r>
            <a:endParaRPr lang="fr-FR"/>
          </a:p>
        </p:txBody>
      </p:sp>
    </p:spTree>
    <p:extLst>
      <p:ext uri="{BB962C8B-B14F-4D97-AF65-F5344CB8AC3E}">
        <p14:creationId xmlns:p14="http://schemas.microsoft.com/office/powerpoint/2010/main" val="325320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19" grpId="0">
        <p:bldAsOne/>
      </p:bldGraphic>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Espace réservé du numéro de diapositive 17">
            <a:extLst>
              <a:ext uri="{FF2B5EF4-FFF2-40B4-BE49-F238E27FC236}">
                <a16:creationId xmlns:a16="http://schemas.microsoft.com/office/drawing/2014/main" id="{DF6B54B1-527D-4FE7-BB00-BE9D53CF76F7}"/>
              </a:ext>
            </a:extLst>
          </p:cNvPr>
          <p:cNvSpPr>
            <a:spLocks noGrp="1"/>
          </p:cNvSpPr>
          <p:nvPr>
            <p:ph type="sldNum" sz="quarter" idx="4"/>
          </p:nvPr>
        </p:nvSpPr>
        <p:spPr/>
        <p:txBody>
          <a:bodyPr/>
          <a:lstStyle/>
          <a:p>
            <a:pPr>
              <a:defRPr/>
            </a:pPr>
            <a:fld id="{8D1FC6F8-0BCD-47E9-9C64-690771D9C143}" type="slidenum">
              <a:rPr lang="en-US" smtClean="0">
                <a:solidFill>
                  <a:schemeClr val="tx1">
                    <a:lumMod val="95000"/>
                    <a:lumOff val="5000"/>
                  </a:schemeClr>
                </a:solidFill>
              </a:rPr>
              <a:pPr>
                <a:defRPr/>
              </a:pPr>
              <a:t>12</a:t>
            </a:fld>
            <a:endParaRPr lang="en-US">
              <a:solidFill>
                <a:schemeClr val="tx1">
                  <a:lumMod val="95000"/>
                  <a:lumOff val="5000"/>
                </a:schemeClr>
              </a:solidFill>
              <a:cs typeface="Calibri"/>
            </a:endParaRPr>
          </a:p>
        </p:txBody>
      </p:sp>
      <p:sp>
        <p:nvSpPr>
          <p:cNvPr id="21" name="Rectangle 20">
            <a:extLst>
              <a:ext uri="{FF2B5EF4-FFF2-40B4-BE49-F238E27FC236}">
                <a16:creationId xmlns:a16="http://schemas.microsoft.com/office/drawing/2014/main" id="{14A47ED6-880B-4553-88F9-B51B7D65BA32}"/>
              </a:ext>
            </a:extLst>
          </p:cNvPr>
          <p:cNvSpPr/>
          <p:nvPr/>
        </p:nvSpPr>
        <p:spPr>
          <a:xfrm>
            <a:off x="6361889" y="2276272"/>
            <a:ext cx="4912468" cy="425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9" name="Graphique 18">
            <a:extLst>
              <a:ext uri="{FF2B5EF4-FFF2-40B4-BE49-F238E27FC236}">
                <a16:creationId xmlns:a16="http://schemas.microsoft.com/office/drawing/2014/main" id="{1BC9395F-7239-4DC8-9452-812F89AA863C}"/>
              </a:ext>
            </a:extLst>
          </p:cNvPr>
          <p:cNvGraphicFramePr/>
          <p:nvPr>
            <p:extLst>
              <p:ext uri="{D42A27DB-BD31-4B8C-83A1-F6EECF244321}">
                <p14:modId xmlns:p14="http://schemas.microsoft.com/office/powerpoint/2010/main" val="2611622296"/>
              </p:ext>
            </p:extLst>
          </p:nvPr>
        </p:nvGraphicFramePr>
        <p:xfrm>
          <a:off x="6126580" y="2084288"/>
          <a:ext cx="6126579" cy="4083815"/>
        </p:xfrm>
        <a:graphic>
          <a:graphicData uri="http://schemas.openxmlformats.org/drawingml/2006/chart">
            <c:chart xmlns:c="http://schemas.openxmlformats.org/drawingml/2006/chart" xmlns:r="http://schemas.openxmlformats.org/officeDocument/2006/relationships" r:id="rId3"/>
          </a:graphicData>
        </a:graphic>
      </p:graphicFrame>
      <p:sp>
        <p:nvSpPr>
          <p:cNvPr id="23" name="ZoneTexte 22">
            <a:extLst>
              <a:ext uri="{FF2B5EF4-FFF2-40B4-BE49-F238E27FC236}">
                <a16:creationId xmlns:a16="http://schemas.microsoft.com/office/drawing/2014/main" id="{9567A283-FF90-49FC-9BEC-D282A20C3789}"/>
              </a:ext>
            </a:extLst>
          </p:cNvPr>
          <p:cNvSpPr txBox="1"/>
          <p:nvPr/>
        </p:nvSpPr>
        <p:spPr>
          <a:xfrm>
            <a:off x="8591617" y="3941529"/>
            <a:ext cx="1196503" cy="369332"/>
          </a:xfrm>
          <a:prstGeom prst="rect">
            <a:avLst/>
          </a:prstGeom>
          <a:noFill/>
        </p:spPr>
        <p:txBody>
          <a:bodyPr wrap="square" rtlCol="0">
            <a:spAutoFit/>
          </a:bodyPr>
          <a:lstStyle/>
          <a:p>
            <a:pPr algn="ctr"/>
            <a:r>
              <a:rPr lang="fr-CH"/>
              <a:t>4.4M CHF</a:t>
            </a:r>
            <a:endParaRPr lang="fr-FR"/>
          </a:p>
        </p:txBody>
      </p:sp>
      <p:sp>
        <p:nvSpPr>
          <p:cNvPr id="2" name="ZoneTexte 1">
            <a:extLst>
              <a:ext uri="{FF2B5EF4-FFF2-40B4-BE49-F238E27FC236}">
                <a16:creationId xmlns:a16="http://schemas.microsoft.com/office/drawing/2014/main" id="{3FA7528D-DF50-4855-A8D4-4BDBDCF25A96}"/>
              </a:ext>
            </a:extLst>
          </p:cNvPr>
          <p:cNvSpPr txBox="1"/>
          <p:nvPr/>
        </p:nvSpPr>
        <p:spPr>
          <a:xfrm>
            <a:off x="1469943" y="3164804"/>
            <a:ext cx="6005814" cy="1785104"/>
          </a:xfrm>
          <a:prstGeom prst="rect">
            <a:avLst/>
          </a:prstGeom>
          <a:noFill/>
        </p:spPr>
        <p:txBody>
          <a:bodyPr wrap="square" rtlCol="0">
            <a:spAutoFit/>
          </a:bodyPr>
          <a:lstStyle/>
          <a:p>
            <a:pPr marL="342900" indent="-342900">
              <a:buClr>
                <a:srgbClr val="D3122D"/>
              </a:buClr>
              <a:buFont typeface="Arial" panose="020B0604020202020204" pitchFamily="34" charset="0"/>
              <a:buChar char="•"/>
            </a:pPr>
            <a:r>
              <a:rPr lang="fr-CH" sz="2200"/>
              <a:t>Product </a:t>
            </a:r>
            <a:r>
              <a:rPr lang="fr-CH" sz="2200" err="1"/>
              <a:t>development</a:t>
            </a:r>
            <a:r>
              <a:rPr lang="fr-CH" sz="2200"/>
              <a:t> and outsourcing  </a:t>
            </a:r>
          </a:p>
          <a:p>
            <a:pPr marL="342900" indent="-342900">
              <a:buClr>
                <a:srgbClr val="D3122D"/>
              </a:buClr>
              <a:buFont typeface="Arial" panose="020B0604020202020204" pitchFamily="34" charset="0"/>
              <a:buChar char="•"/>
            </a:pPr>
            <a:endParaRPr lang="fr-CH" sz="2200"/>
          </a:p>
          <a:p>
            <a:pPr marL="342900" indent="-342900">
              <a:buClr>
                <a:srgbClr val="D3122D"/>
              </a:buClr>
              <a:buFont typeface="Arial" panose="020B0604020202020204" pitchFamily="34" charset="0"/>
              <a:buChar char="•"/>
            </a:pPr>
            <a:r>
              <a:rPr lang="fr-CH" sz="2200"/>
              <a:t>Pre-</a:t>
            </a:r>
            <a:r>
              <a:rPr lang="fr-CH" sz="2200" err="1"/>
              <a:t>clinical</a:t>
            </a:r>
            <a:r>
              <a:rPr lang="fr-CH" sz="2200"/>
              <a:t> trials</a:t>
            </a:r>
          </a:p>
          <a:p>
            <a:pPr marL="342900" indent="-342900">
              <a:buClr>
                <a:srgbClr val="D3122D"/>
              </a:buClr>
              <a:buFont typeface="Arial" panose="020B0604020202020204" pitchFamily="34" charset="0"/>
              <a:buChar char="•"/>
            </a:pPr>
            <a:endParaRPr lang="fr-CH" sz="2200"/>
          </a:p>
          <a:p>
            <a:pPr marL="342900" indent="-342900">
              <a:buClr>
                <a:srgbClr val="D3122D"/>
              </a:buClr>
              <a:buFont typeface="Arial" panose="020B0604020202020204" pitchFamily="34" charset="0"/>
              <a:buChar char="•"/>
            </a:pPr>
            <a:r>
              <a:rPr lang="fr-CH" sz="2200"/>
              <a:t>IP/</a:t>
            </a:r>
            <a:r>
              <a:rPr lang="fr-CH" sz="2200" err="1"/>
              <a:t>Regulation</a:t>
            </a:r>
            <a:r>
              <a:rPr lang="fr-CH" sz="2200"/>
              <a:t> </a:t>
            </a:r>
          </a:p>
        </p:txBody>
      </p:sp>
      <p:sp>
        <p:nvSpPr>
          <p:cNvPr id="3" name="ZoneTexte 2">
            <a:extLst>
              <a:ext uri="{FF2B5EF4-FFF2-40B4-BE49-F238E27FC236}">
                <a16:creationId xmlns:a16="http://schemas.microsoft.com/office/drawing/2014/main" id="{292A6578-F68E-4B8F-ABE3-F4FCEBE3FF8E}"/>
              </a:ext>
            </a:extLst>
          </p:cNvPr>
          <p:cNvSpPr txBox="1"/>
          <p:nvPr/>
        </p:nvSpPr>
        <p:spPr>
          <a:xfrm>
            <a:off x="2045376" y="2084288"/>
            <a:ext cx="1520041" cy="430887"/>
          </a:xfrm>
          <a:prstGeom prst="rect">
            <a:avLst/>
          </a:prstGeom>
          <a:noFill/>
          <a:ln>
            <a:noFill/>
          </a:ln>
        </p:spPr>
        <p:txBody>
          <a:bodyPr wrap="square" rtlCol="0">
            <a:spAutoFit/>
          </a:bodyPr>
          <a:lstStyle/>
          <a:p>
            <a:r>
              <a:rPr lang="en-GB" sz="2200">
                <a:solidFill>
                  <a:srgbClr val="C00000"/>
                </a:solidFill>
              </a:rPr>
              <a:t>Since 2019 </a:t>
            </a:r>
          </a:p>
        </p:txBody>
      </p:sp>
      <p:cxnSp>
        <p:nvCxnSpPr>
          <p:cNvPr id="11" name="Straight Connector 11">
            <a:extLst>
              <a:ext uri="{FF2B5EF4-FFF2-40B4-BE49-F238E27FC236}">
                <a16:creationId xmlns:a16="http://schemas.microsoft.com/office/drawing/2014/main" id="{26398B32-CA29-434A-A83F-7D5D72641DCC}"/>
              </a:ext>
              <a:ext uri="{C183D7F6-B498-43B3-948B-1728B52AA6E4}">
                <adec:decorative xmlns:adec="http://schemas.microsoft.com/office/drawing/2017/decorative" val="1"/>
              </a:ext>
            </a:extLst>
          </p:cNvPr>
          <p:cNvCxnSpPr>
            <a:cxnSpLocks/>
          </p:cNvCxnSpPr>
          <p:nvPr/>
        </p:nvCxnSpPr>
        <p:spPr>
          <a:xfrm>
            <a:off x="2045376" y="2515175"/>
            <a:ext cx="184948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F1A8DC-A965-461C-B304-C435E441080F}"/>
              </a:ext>
              <a:ext uri="{C183D7F6-B498-43B3-948B-1728B52AA6E4}">
                <adec:decorative xmlns:adec="http://schemas.microsoft.com/office/drawing/2017/decorative" val="1"/>
              </a:ext>
            </a:extLst>
          </p:cNvPr>
          <p:cNvCxnSpPr>
            <a:cxnSpLocks/>
          </p:cNvCxnSpPr>
          <p:nvPr/>
        </p:nvCxnSpPr>
        <p:spPr>
          <a:xfrm>
            <a:off x="7550049" y="2545933"/>
            <a:ext cx="3724308"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8359974E-FBEE-42C3-BD59-5EA4C382F686}"/>
              </a:ext>
            </a:extLst>
          </p:cNvPr>
          <p:cNvSpPr txBox="1"/>
          <p:nvPr/>
        </p:nvSpPr>
        <p:spPr>
          <a:xfrm>
            <a:off x="10974941" y="6366901"/>
            <a:ext cx="1217059" cy="369332"/>
          </a:xfrm>
          <a:prstGeom prst="rect">
            <a:avLst/>
          </a:prstGeom>
          <a:noFill/>
        </p:spPr>
        <p:txBody>
          <a:bodyPr vert="horz" wrap="square" rtlCol="0">
            <a:spAutoFit/>
          </a:bodyPr>
          <a:lstStyle/>
          <a:p>
            <a:r>
              <a:rPr lang="fr-CH"/>
              <a:t>redinal.ch</a:t>
            </a:r>
            <a:endParaRPr lang="fr-FR"/>
          </a:p>
        </p:txBody>
      </p:sp>
    </p:spTree>
    <p:extLst>
      <p:ext uri="{BB962C8B-B14F-4D97-AF65-F5344CB8AC3E}">
        <p14:creationId xmlns:p14="http://schemas.microsoft.com/office/powerpoint/2010/main" val="245325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4A47ED6-880B-4553-88F9-B51B7D65BA32}"/>
              </a:ext>
            </a:extLst>
          </p:cNvPr>
          <p:cNvSpPr/>
          <p:nvPr/>
        </p:nvSpPr>
        <p:spPr>
          <a:xfrm>
            <a:off x="6126579" y="2448992"/>
            <a:ext cx="4912468" cy="4250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space réservé du numéro de diapositive 17">
            <a:extLst>
              <a:ext uri="{FF2B5EF4-FFF2-40B4-BE49-F238E27FC236}">
                <a16:creationId xmlns:a16="http://schemas.microsoft.com/office/drawing/2014/main" id="{DF6B54B1-527D-4FE7-BB00-BE9D53CF76F7}"/>
              </a:ext>
            </a:extLst>
          </p:cNvPr>
          <p:cNvSpPr>
            <a:spLocks noGrp="1"/>
          </p:cNvSpPr>
          <p:nvPr>
            <p:ph type="sldNum" sz="quarter" idx="4"/>
          </p:nvPr>
        </p:nvSpPr>
        <p:spPr/>
        <p:txBody>
          <a:bodyPr/>
          <a:lstStyle/>
          <a:p>
            <a:pPr>
              <a:defRPr/>
            </a:pPr>
            <a:fld id="{8D1FC6F8-0BCD-47E9-9C64-690771D9C143}" type="slidenum">
              <a:rPr lang="en-US" smtClean="0">
                <a:solidFill>
                  <a:schemeClr val="tx1">
                    <a:lumMod val="95000"/>
                    <a:lumOff val="5000"/>
                  </a:schemeClr>
                </a:solidFill>
              </a:rPr>
              <a:pPr>
                <a:defRPr/>
              </a:pPr>
              <a:t>13</a:t>
            </a:fld>
            <a:endParaRPr lang="en-US">
              <a:solidFill>
                <a:schemeClr val="tx1">
                  <a:lumMod val="95000"/>
                  <a:lumOff val="5000"/>
                </a:schemeClr>
              </a:solidFill>
              <a:cs typeface="Calibri"/>
            </a:endParaRPr>
          </a:p>
        </p:txBody>
      </p:sp>
      <p:sp>
        <p:nvSpPr>
          <p:cNvPr id="23" name="ZoneTexte 22">
            <a:extLst>
              <a:ext uri="{FF2B5EF4-FFF2-40B4-BE49-F238E27FC236}">
                <a16:creationId xmlns:a16="http://schemas.microsoft.com/office/drawing/2014/main" id="{9567A283-FF90-49FC-9BEC-D282A20C3789}"/>
              </a:ext>
            </a:extLst>
          </p:cNvPr>
          <p:cNvSpPr txBox="1"/>
          <p:nvPr/>
        </p:nvSpPr>
        <p:spPr>
          <a:xfrm>
            <a:off x="8591617" y="3941529"/>
            <a:ext cx="1196503" cy="369332"/>
          </a:xfrm>
          <a:prstGeom prst="rect">
            <a:avLst/>
          </a:prstGeom>
          <a:noFill/>
        </p:spPr>
        <p:txBody>
          <a:bodyPr wrap="square" rtlCol="0">
            <a:spAutoFit/>
          </a:bodyPr>
          <a:lstStyle/>
          <a:p>
            <a:pPr algn="ctr"/>
            <a:r>
              <a:rPr lang="fr-CH"/>
              <a:t>10M CHF</a:t>
            </a:r>
            <a:endParaRPr lang="fr-FR"/>
          </a:p>
        </p:txBody>
      </p:sp>
      <p:graphicFrame>
        <p:nvGraphicFramePr>
          <p:cNvPr id="8" name="Graphique 7">
            <a:extLst>
              <a:ext uri="{FF2B5EF4-FFF2-40B4-BE49-F238E27FC236}">
                <a16:creationId xmlns:a16="http://schemas.microsoft.com/office/drawing/2014/main" id="{101B6953-E4C4-47D6-985D-8DEAF3020C12}"/>
              </a:ext>
            </a:extLst>
          </p:cNvPr>
          <p:cNvGraphicFramePr/>
          <p:nvPr>
            <p:extLst>
              <p:ext uri="{D42A27DB-BD31-4B8C-83A1-F6EECF244321}">
                <p14:modId xmlns:p14="http://schemas.microsoft.com/office/powerpoint/2010/main" val="1251484734"/>
              </p:ext>
            </p:extLst>
          </p:nvPr>
        </p:nvGraphicFramePr>
        <p:xfrm>
          <a:off x="6126579" y="2084287"/>
          <a:ext cx="6126579" cy="408381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11">
            <a:extLst>
              <a:ext uri="{FF2B5EF4-FFF2-40B4-BE49-F238E27FC236}">
                <a16:creationId xmlns:a16="http://schemas.microsoft.com/office/drawing/2014/main" id="{289AE20D-7D1D-483B-B44F-D44BB802D4DF}"/>
              </a:ext>
              <a:ext uri="{C183D7F6-B498-43B3-948B-1728B52AA6E4}">
                <adec:decorative xmlns:adec="http://schemas.microsoft.com/office/drawing/2017/decorative" val="1"/>
              </a:ext>
            </a:extLst>
          </p:cNvPr>
          <p:cNvCxnSpPr>
            <a:cxnSpLocks/>
          </p:cNvCxnSpPr>
          <p:nvPr/>
        </p:nvCxnSpPr>
        <p:spPr>
          <a:xfrm>
            <a:off x="7925966" y="2524656"/>
            <a:ext cx="3113081"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595F8960-AFFC-47C5-B381-4724F1DADC50}"/>
              </a:ext>
            </a:extLst>
          </p:cNvPr>
          <p:cNvSpPr txBox="1"/>
          <p:nvPr/>
        </p:nvSpPr>
        <p:spPr>
          <a:xfrm>
            <a:off x="1507545" y="2955543"/>
            <a:ext cx="5242659" cy="2985433"/>
          </a:xfrm>
          <a:prstGeom prst="rect">
            <a:avLst/>
          </a:prstGeom>
          <a:noFill/>
        </p:spPr>
        <p:txBody>
          <a:bodyPr wrap="square" rtlCol="0">
            <a:spAutoFit/>
          </a:bodyPr>
          <a:lstStyle/>
          <a:p>
            <a:pPr marL="342900" indent="-342900">
              <a:buClr>
                <a:srgbClr val="D3122D"/>
              </a:buClr>
              <a:buFont typeface="Arial" panose="020B0604020202020204" pitchFamily="34" charset="0"/>
              <a:buChar char="•"/>
            </a:pPr>
            <a:r>
              <a:rPr lang="fr-CH" sz="2200" err="1"/>
              <a:t>Recruiting</a:t>
            </a:r>
            <a:endParaRPr lang="fr-CH" sz="2200"/>
          </a:p>
          <a:p>
            <a:pPr marL="342900" indent="-342900">
              <a:buClr>
                <a:srgbClr val="D3122D"/>
              </a:buClr>
              <a:buFont typeface="Arial" panose="020B0604020202020204" pitchFamily="34" charset="0"/>
              <a:buChar char="•"/>
            </a:pPr>
            <a:endParaRPr lang="fr-CH" sz="2200"/>
          </a:p>
          <a:p>
            <a:pPr marL="342900" indent="-342900">
              <a:buClr>
                <a:srgbClr val="D3122D"/>
              </a:buClr>
              <a:buFont typeface="Arial" panose="020B0604020202020204" pitchFamily="34" charset="0"/>
              <a:buChar char="•"/>
            </a:pPr>
            <a:r>
              <a:rPr lang="fr-CH" sz="2200" err="1"/>
              <a:t>Clinical</a:t>
            </a:r>
            <a:r>
              <a:rPr lang="fr-CH" sz="2200"/>
              <a:t> trials</a:t>
            </a:r>
          </a:p>
          <a:p>
            <a:pPr marL="342900" indent="-342900">
              <a:buClr>
                <a:srgbClr val="D3122D"/>
              </a:buClr>
              <a:buFont typeface="Arial" panose="020B0604020202020204" pitchFamily="34" charset="0"/>
              <a:buChar char="•"/>
            </a:pPr>
            <a:endParaRPr lang="fr-CH" sz="2200"/>
          </a:p>
          <a:p>
            <a:pPr marL="342900" indent="-342900">
              <a:buClr>
                <a:srgbClr val="D3122D"/>
              </a:buClr>
              <a:buFont typeface="Arial" panose="020B0604020202020204" pitchFamily="34" charset="0"/>
              <a:buChar char="•"/>
            </a:pPr>
            <a:r>
              <a:rPr lang="fr-CH" sz="2200"/>
              <a:t>Patents</a:t>
            </a:r>
          </a:p>
          <a:p>
            <a:pPr marL="342900" indent="-342900">
              <a:buClr>
                <a:srgbClr val="D3122D"/>
              </a:buClr>
              <a:buFont typeface="Arial" panose="020B0604020202020204" pitchFamily="34" charset="0"/>
              <a:buChar char="•"/>
            </a:pPr>
            <a:endParaRPr lang="fr-CH" sz="2200"/>
          </a:p>
          <a:p>
            <a:pPr marL="342900" indent="-342900">
              <a:buClr>
                <a:srgbClr val="D3122D"/>
              </a:buClr>
              <a:buFont typeface="Arial" panose="020B0604020202020204" pitchFamily="34" charset="0"/>
              <a:buChar char="•"/>
            </a:pPr>
            <a:r>
              <a:rPr lang="fr-CH" sz="2200"/>
              <a:t>Launch </a:t>
            </a:r>
          </a:p>
          <a:p>
            <a:pPr marL="285750" indent="-285750">
              <a:buFont typeface="Arial" panose="020B0604020202020204" pitchFamily="34" charset="0"/>
              <a:buChar char="•"/>
            </a:pPr>
            <a:endParaRPr lang="fr-CH" sz="2800"/>
          </a:p>
        </p:txBody>
      </p:sp>
      <p:sp>
        <p:nvSpPr>
          <p:cNvPr id="15" name="ZoneTexte 14">
            <a:extLst>
              <a:ext uri="{FF2B5EF4-FFF2-40B4-BE49-F238E27FC236}">
                <a16:creationId xmlns:a16="http://schemas.microsoft.com/office/drawing/2014/main" id="{3AEB400F-D2D8-4260-A32A-214BBE0F7E1A}"/>
              </a:ext>
            </a:extLst>
          </p:cNvPr>
          <p:cNvSpPr txBox="1"/>
          <p:nvPr/>
        </p:nvSpPr>
        <p:spPr>
          <a:xfrm>
            <a:off x="2105547" y="2093769"/>
            <a:ext cx="1520041" cy="430887"/>
          </a:xfrm>
          <a:prstGeom prst="rect">
            <a:avLst/>
          </a:prstGeom>
          <a:noFill/>
          <a:ln>
            <a:noFill/>
          </a:ln>
        </p:spPr>
        <p:txBody>
          <a:bodyPr wrap="square" rtlCol="0">
            <a:spAutoFit/>
          </a:bodyPr>
          <a:lstStyle/>
          <a:p>
            <a:r>
              <a:rPr lang="en-GB" sz="2200">
                <a:solidFill>
                  <a:srgbClr val="C00000"/>
                </a:solidFill>
              </a:rPr>
              <a:t>Today</a:t>
            </a:r>
          </a:p>
        </p:txBody>
      </p:sp>
      <p:cxnSp>
        <p:nvCxnSpPr>
          <p:cNvPr id="24" name="Straight Connector 11">
            <a:extLst>
              <a:ext uri="{FF2B5EF4-FFF2-40B4-BE49-F238E27FC236}">
                <a16:creationId xmlns:a16="http://schemas.microsoft.com/office/drawing/2014/main" id="{11FCB808-F332-4318-9939-27144A5668E8}"/>
              </a:ext>
              <a:ext uri="{C183D7F6-B498-43B3-948B-1728B52AA6E4}">
                <adec:decorative xmlns:adec="http://schemas.microsoft.com/office/drawing/2017/decorative" val="1"/>
              </a:ext>
            </a:extLst>
          </p:cNvPr>
          <p:cNvCxnSpPr>
            <a:cxnSpLocks/>
          </p:cNvCxnSpPr>
          <p:nvPr/>
        </p:nvCxnSpPr>
        <p:spPr>
          <a:xfrm>
            <a:off x="2105547" y="2524656"/>
            <a:ext cx="184948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6D54C242-1120-4D9D-B5F5-BDEA2AAFDBCC}"/>
              </a:ext>
            </a:extLst>
          </p:cNvPr>
          <p:cNvSpPr txBox="1"/>
          <p:nvPr/>
        </p:nvSpPr>
        <p:spPr>
          <a:xfrm>
            <a:off x="10974941" y="6366901"/>
            <a:ext cx="1217059" cy="369332"/>
          </a:xfrm>
          <a:prstGeom prst="rect">
            <a:avLst/>
          </a:prstGeom>
          <a:noFill/>
        </p:spPr>
        <p:txBody>
          <a:bodyPr vert="horz" wrap="square" rtlCol="0">
            <a:spAutoFit/>
          </a:bodyPr>
          <a:lstStyle/>
          <a:p>
            <a:r>
              <a:rPr lang="fr-CH"/>
              <a:t>redinal.ch</a:t>
            </a:r>
            <a:endParaRPr lang="fr-FR"/>
          </a:p>
        </p:txBody>
      </p:sp>
    </p:spTree>
    <p:extLst>
      <p:ext uri="{BB962C8B-B14F-4D97-AF65-F5344CB8AC3E}">
        <p14:creationId xmlns:p14="http://schemas.microsoft.com/office/powerpoint/2010/main" val="313114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88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5" name="Espace réservé du numéro de diapositive 14">
            <a:extLst>
              <a:ext uri="{FF2B5EF4-FFF2-40B4-BE49-F238E27FC236}">
                <a16:creationId xmlns:a16="http://schemas.microsoft.com/office/drawing/2014/main" id="{374B3015-508B-4B5A-B032-949CFEF9F32A}"/>
              </a:ext>
            </a:extLst>
          </p:cNvPr>
          <p:cNvSpPr>
            <a:spLocks noGrp="1"/>
          </p:cNvSpPr>
          <p:nvPr>
            <p:ph type="sldNum" sz="quarter" idx="4"/>
          </p:nvPr>
        </p:nvSpPr>
        <p:spPr/>
        <p:txBody>
          <a:bodyPr/>
          <a:lstStyle/>
          <a:p>
            <a:pPr>
              <a:defRPr/>
            </a:pPr>
            <a:fld id="{8D1FC6F8-0BCD-47E9-9C64-690771D9C143}" type="slidenum">
              <a:rPr lang="en-US" smtClean="0">
                <a:solidFill>
                  <a:schemeClr val="tx1"/>
                </a:solidFill>
              </a:rPr>
              <a:pPr>
                <a:defRPr/>
              </a:pPr>
              <a:t>14</a:t>
            </a:fld>
            <a:endParaRPr lang="en-US">
              <a:solidFill>
                <a:schemeClr val="tx1"/>
              </a:solidFill>
            </a:endParaRPr>
          </a:p>
        </p:txBody>
      </p:sp>
      <p:graphicFrame>
        <p:nvGraphicFramePr>
          <p:cNvPr id="8" name="Graphique 7">
            <a:extLst>
              <a:ext uri="{FF2B5EF4-FFF2-40B4-BE49-F238E27FC236}">
                <a16:creationId xmlns:a16="http://schemas.microsoft.com/office/drawing/2014/main" id="{6F917D01-E6A7-4FF4-9B71-CF1E47E0C610}"/>
              </a:ext>
            </a:extLst>
          </p:cNvPr>
          <p:cNvGraphicFramePr>
            <a:graphicFrameLocks noGrp="1"/>
          </p:cNvGraphicFramePr>
          <p:nvPr>
            <p:extLst>
              <p:ext uri="{D42A27DB-BD31-4B8C-83A1-F6EECF244321}">
                <p14:modId xmlns:p14="http://schemas.microsoft.com/office/powerpoint/2010/main" val="1190749814"/>
              </p:ext>
            </p:extLst>
          </p:nvPr>
        </p:nvGraphicFramePr>
        <p:xfrm>
          <a:off x="2723535" y="577778"/>
          <a:ext cx="8576620" cy="53721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5696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ZoneTexte 17">
            <a:extLst>
              <a:ext uri="{FF2B5EF4-FFF2-40B4-BE49-F238E27FC236}">
                <a16:creationId xmlns:a16="http://schemas.microsoft.com/office/drawing/2014/main" id="{2258B8D0-83B6-4AA6-9CA6-BC146B0AB63E}"/>
              </a:ext>
            </a:extLst>
          </p:cNvPr>
          <p:cNvSpPr txBox="1"/>
          <p:nvPr/>
        </p:nvSpPr>
        <p:spPr>
          <a:xfrm>
            <a:off x="5107167" y="1288984"/>
            <a:ext cx="1977665" cy="477054"/>
          </a:xfrm>
          <a:prstGeom prst="rect">
            <a:avLst/>
          </a:prstGeom>
          <a:noFill/>
        </p:spPr>
        <p:txBody>
          <a:bodyPr wrap="square" lIns="91440" tIns="45720" rIns="91440" bIns="45720" rtlCol="0" anchor="t">
            <a:spAutoFit/>
          </a:bodyPr>
          <a:lstStyle/>
          <a:p>
            <a:pPr algn="ctr"/>
            <a:r>
              <a:rPr lang="en-GB" sz="2500">
                <a:solidFill>
                  <a:srgbClr val="1F38DE"/>
                </a:solidFill>
              </a:rPr>
              <a:t>OUR TEAM</a:t>
            </a:r>
            <a:r>
              <a:rPr lang="en-GB">
                <a:solidFill>
                  <a:srgbClr val="1F38DE"/>
                </a:solidFill>
              </a:rPr>
              <a:t> </a:t>
            </a:r>
            <a:endParaRPr lang="en-GB">
              <a:solidFill>
                <a:srgbClr val="F19D19"/>
              </a:solidFill>
            </a:endParaRPr>
          </a:p>
        </p:txBody>
      </p:sp>
      <p:pic>
        <p:nvPicPr>
          <p:cNvPr id="2" name="Image 2" descr="Une image contenant personne, mur, chandail&#10;&#10;Description générée automatiquement">
            <a:extLst>
              <a:ext uri="{FF2B5EF4-FFF2-40B4-BE49-F238E27FC236}">
                <a16:creationId xmlns:a16="http://schemas.microsoft.com/office/drawing/2014/main" id="{4DC4792D-306F-4687-B72E-40002CE25E32}"/>
              </a:ext>
            </a:extLst>
          </p:cNvPr>
          <p:cNvPicPr>
            <a:picLocks noChangeAspect="1"/>
          </p:cNvPicPr>
          <p:nvPr/>
        </p:nvPicPr>
        <p:blipFill rotWithShape="1">
          <a:blip r:embed="rId3"/>
          <a:srcRect l="10231" t="16921" r="6931" b="21782"/>
          <a:stretch/>
        </p:blipFill>
        <p:spPr>
          <a:xfrm>
            <a:off x="3158780" y="2061536"/>
            <a:ext cx="1350221" cy="1325947"/>
          </a:xfrm>
          <a:prstGeom prst="ellipse">
            <a:avLst/>
          </a:prstGeom>
          <a:ln>
            <a:noFill/>
          </a:ln>
          <a:effectLst>
            <a:softEdge rad="112500"/>
          </a:effectLst>
        </p:spPr>
      </p:pic>
      <p:sp>
        <p:nvSpPr>
          <p:cNvPr id="3" name="ZoneTexte 2">
            <a:extLst>
              <a:ext uri="{FF2B5EF4-FFF2-40B4-BE49-F238E27FC236}">
                <a16:creationId xmlns:a16="http://schemas.microsoft.com/office/drawing/2014/main" id="{88B5072F-9C72-4DF3-B7C4-D3ECDE60739F}"/>
              </a:ext>
            </a:extLst>
          </p:cNvPr>
          <p:cNvSpPr txBox="1"/>
          <p:nvPr/>
        </p:nvSpPr>
        <p:spPr>
          <a:xfrm>
            <a:off x="2411469" y="3387484"/>
            <a:ext cx="2743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a:solidFill>
                  <a:srgbClr val="1F38DE"/>
                </a:solidFill>
              </a:rPr>
              <a:t>Elise - </a:t>
            </a:r>
            <a:r>
              <a:rPr lang="fr-FR" sz="1600">
                <a:solidFill>
                  <a:srgbClr val="1F38DE"/>
                </a:solidFill>
                <a:ea typeface="+mn-lt"/>
                <a:cs typeface="+mn-lt"/>
              </a:rPr>
              <a:t>CTO</a:t>
            </a:r>
            <a:endParaRPr lang="fr-FR" sz="1600">
              <a:solidFill>
                <a:srgbClr val="1F38DE"/>
              </a:solidFill>
              <a:cs typeface="Calibri"/>
            </a:endParaRPr>
          </a:p>
          <a:p>
            <a:pPr algn="ctr"/>
            <a:r>
              <a:rPr lang="fr-FR" sz="1600" err="1">
                <a:ea typeface="+mn-lt"/>
                <a:cs typeface="+mn-lt"/>
              </a:rPr>
              <a:t>Biomedical</a:t>
            </a:r>
            <a:r>
              <a:rPr lang="fr-FR" sz="1600">
                <a:ea typeface="+mn-lt"/>
                <a:cs typeface="+mn-lt"/>
              </a:rPr>
              <a:t> technologies</a:t>
            </a:r>
          </a:p>
          <a:p>
            <a:pPr algn="ctr"/>
            <a:r>
              <a:rPr lang="fr-FR" sz="1600" err="1">
                <a:ea typeface="+mn-lt"/>
                <a:cs typeface="+mn-lt"/>
              </a:rPr>
              <a:t>Biomaterials</a:t>
            </a:r>
            <a:endParaRPr lang="fr-FR" sz="1600">
              <a:cs typeface="Calibri"/>
            </a:endParaRPr>
          </a:p>
          <a:p>
            <a:endParaRPr lang="fr-FR" sz="1600">
              <a:cs typeface="Calibri"/>
            </a:endParaRPr>
          </a:p>
        </p:txBody>
      </p:sp>
      <p:sp>
        <p:nvSpPr>
          <p:cNvPr id="4" name="ZoneTexte 3">
            <a:extLst>
              <a:ext uri="{FF2B5EF4-FFF2-40B4-BE49-F238E27FC236}">
                <a16:creationId xmlns:a16="http://schemas.microsoft.com/office/drawing/2014/main" id="{463135D5-8CA2-4FEA-8BA9-F5BDAAD21405}"/>
              </a:ext>
            </a:extLst>
          </p:cNvPr>
          <p:cNvSpPr txBox="1"/>
          <p:nvPr/>
        </p:nvSpPr>
        <p:spPr>
          <a:xfrm>
            <a:off x="431425" y="3382375"/>
            <a:ext cx="218532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a:solidFill>
                  <a:srgbClr val="1F38DE"/>
                </a:solidFill>
                <a:ea typeface="+mn-lt"/>
                <a:cs typeface="+mn-lt"/>
              </a:rPr>
              <a:t>Tobias - CEO </a:t>
            </a:r>
            <a:endParaRPr lang="en-US" sz="1600">
              <a:solidFill>
                <a:srgbClr val="1F38DE"/>
              </a:solidFill>
              <a:ea typeface="+mn-lt"/>
              <a:cs typeface="+mn-lt"/>
            </a:endParaRPr>
          </a:p>
          <a:p>
            <a:pPr algn="ctr"/>
            <a:r>
              <a:rPr lang="fr-FR" sz="1600" err="1">
                <a:ea typeface="+mn-lt"/>
                <a:cs typeface="+mn-lt"/>
              </a:rPr>
              <a:t>Neuroprosthetics</a:t>
            </a:r>
            <a:endParaRPr lang="en-US" sz="1600">
              <a:ea typeface="+mn-lt"/>
              <a:cs typeface="+mn-lt"/>
            </a:endParaRPr>
          </a:p>
          <a:p>
            <a:pPr algn="ctr"/>
            <a:r>
              <a:rPr lang="fr-FR" sz="1600">
                <a:ea typeface="+mn-lt"/>
                <a:cs typeface="+mn-lt"/>
              </a:rPr>
              <a:t>Electronics</a:t>
            </a:r>
            <a:endParaRPr lang="en-US" sz="1600">
              <a:ea typeface="+mn-lt"/>
              <a:cs typeface="+mn-lt"/>
            </a:endParaRPr>
          </a:p>
          <a:p>
            <a:pPr algn="l"/>
            <a:endParaRPr lang="fr-FR" sz="1600">
              <a:cs typeface="Calibri"/>
            </a:endParaRPr>
          </a:p>
        </p:txBody>
      </p:sp>
      <p:sp>
        <p:nvSpPr>
          <p:cNvPr id="5" name="ZoneTexte 4">
            <a:extLst>
              <a:ext uri="{FF2B5EF4-FFF2-40B4-BE49-F238E27FC236}">
                <a16:creationId xmlns:a16="http://schemas.microsoft.com/office/drawing/2014/main" id="{E1710B88-0B39-450F-AC5A-30DA624AF651}"/>
              </a:ext>
            </a:extLst>
          </p:cNvPr>
          <p:cNvSpPr txBox="1"/>
          <p:nvPr/>
        </p:nvSpPr>
        <p:spPr>
          <a:xfrm>
            <a:off x="4724399" y="3387696"/>
            <a:ext cx="274320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a:solidFill>
                  <a:srgbClr val="1F38DE"/>
                </a:solidFill>
                <a:ea typeface="+mn-lt"/>
                <a:cs typeface="+mn-lt"/>
              </a:rPr>
              <a:t>Arnault - CFO</a:t>
            </a:r>
            <a:endParaRPr lang="en-US" sz="1600">
              <a:solidFill>
                <a:srgbClr val="1F38DE"/>
              </a:solidFill>
              <a:ea typeface="+mn-lt"/>
              <a:cs typeface="+mn-lt"/>
            </a:endParaRPr>
          </a:p>
          <a:p>
            <a:pPr algn="ctr"/>
            <a:r>
              <a:rPr lang="fr-FR" sz="1600">
                <a:ea typeface="+mn-lt"/>
                <a:cs typeface="+mn-lt"/>
              </a:rPr>
              <a:t>Neuroscience</a:t>
            </a:r>
            <a:endParaRPr lang="en-US" sz="1600">
              <a:ea typeface="+mn-lt"/>
              <a:cs typeface="+mn-lt"/>
            </a:endParaRPr>
          </a:p>
          <a:p>
            <a:pPr algn="ctr"/>
            <a:r>
              <a:rPr lang="fr-FR" sz="1600">
                <a:ea typeface="+mn-lt"/>
                <a:cs typeface="+mn-lt"/>
              </a:rPr>
              <a:t>Finance</a:t>
            </a:r>
            <a:endParaRPr lang="en-US" sz="1600">
              <a:ea typeface="+mn-lt"/>
              <a:cs typeface="+mn-lt"/>
            </a:endParaRPr>
          </a:p>
          <a:p>
            <a:pPr algn="ctr"/>
            <a:r>
              <a:rPr lang="fr-FR" sz="1600">
                <a:ea typeface="+mn-lt"/>
                <a:cs typeface="+mn-lt"/>
              </a:rPr>
              <a:t>Sponsoring</a:t>
            </a:r>
            <a:endParaRPr lang="en-US" sz="1600">
              <a:ea typeface="+mn-lt"/>
              <a:cs typeface="+mn-lt"/>
            </a:endParaRPr>
          </a:p>
          <a:p>
            <a:pPr algn="l"/>
            <a:endParaRPr lang="fr-FR" sz="1600">
              <a:cs typeface="Calibri"/>
            </a:endParaRPr>
          </a:p>
        </p:txBody>
      </p:sp>
      <p:sp>
        <p:nvSpPr>
          <p:cNvPr id="7" name="ZoneTexte 6">
            <a:extLst>
              <a:ext uri="{FF2B5EF4-FFF2-40B4-BE49-F238E27FC236}">
                <a16:creationId xmlns:a16="http://schemas.microsoft.com/office/drawing/2014/main" id="{B8466205-13EB-41C4-B47B-A36CA4C0C827}"/>
              </a:ext>
            </a:extLst>
          </p:cNvPr>
          <p:cNvSpPr txBox="1"/>
          <p:nvPr/>
        </p:nvSpPr>
        <p:spPr>
          <a:xfrm>
            <a:off x="7528999" y="3382375"/>
            <a:ext cx="172931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a:solidFill>
                  <a:srgbClr val="1F38DE"/>
                </a:solidFill>
                <a:ea typeface="+mn-lt"/>
                <a:cs typeface="+mn-lt"/>
              </a:rPr>
              <a:t>Matthieu - COO</a:t>
            </a:r>
            <a:endParaRPr lang="en-US" sz="1600">
              <a:solidFill>
                <a:srgbClr val="1F38DE"/>
              </a:solidFill>
              <a:ea typeface="+mn-lt"/>
              <a:cs typeface="+mn-lt"/>
            </a:endParaRPr>
          </a:p>
          <a:p>
            <a:pPr algn="ctr"/>
            <a:r>
              <a:rPr lang="fr-FR" sz="1600" err="1">
                <a:ea typeface="+mn-lt"/>
                <a:cs typeface="+mn-lt"/>
              </a:rPr>
              <a:t>Neuroprosthetics</a:t>
            </a:r>
            <a:endParaRPr lang="en-US" sz="1600">
              <a:ea typeface="+mn-lt"/>
              <a:cs typeface="+mn-lt"/>
            </a:endParaRPr>
          </a:p>
          <a:p>
            <a:pPr algn="ctr"/>
            <a:r>
              <a:rPr lang="fr-FR" sz="1600" err="1">
                <a:ea typeface="+mn-lt"/>
                <a:cs typeface="+mn-lt"/>
              </a:rPr>
              <a:t>Biology</a:t>
            </a:r>
            <a:endParaRPr lang="en-US" sz="1600">
              <a:ea typeface="+mn-lt"/>
              <a:cs typeface="+mn-lt"/>
            </a:endParaRPr>
          </a:p>
          <a:p>
            <a:pPr algn="l"/>
            <a:endParaRPr lang="fr-FR" sz="1600">
              <a:cs typeface="Calibri"/>
            </a:endParaRPr>
          </a:p>
        </p:txBody>
      </p:sp>
      <p:sp>
        <p:nvSpPr>
          <p:cNvPr id="10" name="Espace réservé du numéro de diapositive 14">
            <a:extLst>
              <a:ext uri="{FF2B5EF4-FFF2-40B4-BE49-F238E27FC236}">
                <a16:creationId xmlns:a16="http://schemas.microsoft.com/office/drawing/2014/main" id="{AC2983AE-00D8-48B5-AB94-FB4439898F64}"/>
              </a:ext>
            </a:extLst>
          </p:cNvPr>
          <p:cNvSpPr>
            <a:spLocks noGrp="1"/>
          </p:cNvSpPr>
          <p:nvPr>
            <p:ph type="sldNum" sz="quarter" idx="4"/>
          </p:nvPr>
        </p:nvSpPr>
        <p:spPr>
          <a:xfrm>
            <a:off x="11519019" y="3164804"/>
            <a:ext cx="545911" cy="580029"/>
          </a:xfrm>
        </p:spPr>
        <p:txBody>
          <a:bodyPr/>
          <a:lstStyle/>
          <a:p>
            <a:pPr>
              <a:defRPr/>
            </a:pPr>
            <a:fld id="{8D1FC6F8-0BCD-47E9-9C64-690771D9C143}" type="slidenum">
              <a:rPr lang="en-US" smtClean="0">
                <a:solidFill>
                  <a:schemeClr val="tx1"/>
                </a:solidFill>
              </a:rPr>
              <a:pPr>
                <a:defRPr/>
              </a:pPr>
              <a:t>15</a:t>
            </a:fld>
            <a:endParaRPr lang="en-US">
              <a:solidFill>
                <a:schemeClr val="tx1"/>
              </a:solidFill>
            </a:endParaRPr>
          </a:p>
        </p:txBody>
      </p:sp>
      <p:pic>
        <p:nvPicPr>
          <p:cNvPr id="6" name="Picture 7">
            <a:extLst>
              <a:ext uri="{FF2B5EF4-FFF2-40B4-BE49-F238E27FC236}">
                <a16:creationId xmlns:a16="http://schemas.microsoft.com/office/drawing/2014/main" id="{4E73D288-D32E-4046-889E-E91BA53A222C}"/>
              </a:ext>
            </a:extLst>
          </p:cNvPr>
          <p:cNvPicPr>
            <a:picLocks noChangeAspect="1"/>
          </p:cNvPicPr>
          <p:nvPr/>
        </p:nvPicPr>
        <p:blipFill>
          <a:blip r:embed="rId4"/>
          <a:srcRect t="235" b="235"/>
          <a:stretch/>
        </p:blipFill>
        <p:spPr>
          <a:xfrm>
            <a:off x="848870" y="2057230"/>
            <a:ext cx="1350430" cy="133455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AutoShape 2">
            <a:extLst>
              <a:ext uri="{FF2B5EF4-FFF2-40B4-BE49-F238E27FC236}">
                <a16:creationId xmlns:a16="http://schemas.microsoft.com/office/drawing/2014/main" id="{86783425-D40A-405A-A00E-A3EA2F9B09AC}"/>
              </a:ext>
            </a:extLst>
          </p:cNvPr>
          <p:cNvSpPr>
            <a:spLocks noChangeAspect="1" noChangeArrowheads="1"/>
          </p:cNvSpPr>
          <p:nvPr/>
        </p:nvSpPr>
        <p:spPr bwMode="auto">
          <a:xfrm>
            <a:off x="6997613" y="2191667"/>
            <a:ext cx="1729317" cy="17293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ZoneTexte 12">
            <a:extLst>
              <a:ext uri="{FF2B5EF4-FFF2-40B4-BE49-F238E27FC236}">
                <a16:creationId xmlns:a16="http://schemas.microsoft.com/office/drawing/2014/main" id="{FAF9AE68-A255-4314-85B5-B247621E49FC}"/>
              </a:ext>
            </a:extLst>
          </p:cNvPr>
          <p:cNvSpPr txBox="1"/>
          <p:nvPr/>
        </p:nvSpPr>
        <p:spPr>
          <a:xfrm>
            <a:off x="10974941" y="6366901"/>
            <a:ext cx="1217059" cy="369332"/>
          </a:xfrm>
          <a:prstGeom prst="rect">
            <a:avLst/>
          </a:prstGeom>
          <a:noFill/>
        </p:spPr>
        <p:txBody>
          <a:bodyPr vert="horz" wrap="square" rtlCol="0">
            <a:spAutoFit/>
          </a:bodyPr>
          <a:lstStyle/>
          <a:p>
            <a:r>
              <a:rPr lang="fr-CH"/>
              <a:t>redinal.ch</a:t>
            </a:r>
            <a:endParaRPr lang="fr-FR"/>
          </a:p>
        </p:txBody>
      </p:sp>
      <p:sp>
        <p:nvSpPr>
          <p:cNvPr id="15" name="ZoneTexte 14">
            <a:extLst>
              <a:ext uri="{FF2B5EF4-FFF2-40B4-BE49-F238E27FC236}">
                <a16:creationId xmlns:a16="http://schemas.microsoft.com/office/drawing/2014/main" id="{288EEF7B-0F02-4BA6-902B-42F36983E38C}"/>
              </a:ext>
            </a:extLst>
          </p:cNvPr>
          <p:cNvSpPr txBox="1"/>
          <p:nvPr/>
        </p:nvSpPr>
        <p:spPr>
          <a:xfrm>
            <a:off x="9610344" y="4024815"/>
            <a:ext cx="2022302"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H" sz="1600" err="1">
                <a:solidFill>
                  <a:srgbClr val="1F38DE"/>
                </a:solidFill>
                <a:ea typeface="+mn-lt"/>
                <a:cs typeface="+mn-lt"/>
              </a:rPr>
              <a:t>External</a:t>
            </a:r>
            <a:r>
              <a:rPr lang="fr-CH" sz="1600">
                <a:solidFill>
                  <a:srgbClr val="1F38DE"/>
                </a:solidFill>
                <a:ea typeface="+mn-lt"/>
                <a:cs typeface="+mn-lt"/>
              </a:rPr>
              <a:t> help</a:t>
            </a:r>
            <a:endParaRPr lang="en-US" sz="1600">
              <a:solidFill>
                <a:srgbClr val="1F38DE"/>
              </a:solidFill>
              <a:ea typeface="+mn-lt"/>
              <a:cs typeface="+mn-lt"/>
            </a:endParaRPr>
          </a:p>
          <a:p>
            <a:pPr algn="ctr"/>
            <a:r>
              <a:rPr lang="fr-FR" sz="1600" b="0" i="0" u="none" strike="noStrike">
                <a:solidFill>
                  <a:srgbClr val="000000"/>
                </a:solidFill>
                <a:effectLst/>
                <a:ea typeface="Open Sans"/>
                <a:cs typeface="Open Sans"/>
              </a:rPr>
              <a:t>Scientific </a:t>
            </a:r>
            <a:r>
              <a:rPr lang="fr-FR" sz="1600" b="0" i="0" u="none" strike="noStrike" err="1">
                <a:solidFill>
                  <a:srgbClr val="000000"/>
                </a:solidFill>
                <a:effectLst/>
                <a:ea typeface="Open Sans"/>
                <a:cs typeface="Open Sans"/>
              </a:rPr>
              <a:t>advisors</a:t>
            </a:r>
            <a:endParaRPr lang="fr-FR" sz="1600">
              <a:solidFill>
                <a:srgbClr val="000000"/>
              </a:solidFill>
              <a:ea typeface="Open Sans"/>
              <a:cs typeface="Open Sans"/>
            </a:endParaRPr>
          </a:p>
          <a:p>
            <a:pPr algn="ctr"/>
            <a:r>
              <a:rPr lang="fr-FR" sz="1600" b="0" i="0" u="none" strike="noStrike" err="1">
                <a:solidFill>
                  <a:srgbClr val="000000"/>
                </a:solidFill>
                <a:effectLst/>
                <a:ea typeface="Open Sans"/>
                <a:cs typeface="Open Sans"/>
              </a:rPr>
              <a:t>Ophthalmic</a:t>
            </a:r>
            <a:r>
              <a:rPr lang="fr-FR" sz="1600" b="0" i="0" u="none" strike="noStrike">
                <a:solidFill>
                  <a:srgbClr val="000000"/>
                </a:solidFill>
                <a:effectLst/>
                <a:ea typeface="Open Sans"/>
                <a:cs typeface="Open Sans"/>
              </a:rPr>
              <a:t> surgeon </a:t>
            </a:r>
            <a:r>
              <a:rPr lang="fr-FR" sz="1600">
                <a:solidFill>
                  <a:srgbClr val="000000"/>
                </a:solidFill>
                <a:ea typeface="Open Sans"/>
                <a:cs typeface="Open Sans"/>
              </a:rPr>
              <a:t>consultant</a:t>
            </a:r>
          </a:p>
          <a:p>
            <a:pPr algn="ctr"/>
            <a:r>
              <a:rPr lang="fr-FR" sz="1600">
                <a:solidFill>
                  <a:srgbClr val="000000"/>
                </a:solidFill>
                <a:ea typeface="Open Sans"/>
                <a:cs typeface="Open Sans"/>
              </a:rPr>
              <a:t>Mass</a:t>
            </a:r>
            <a:r>
              <a:rPr lang="fr-FR" sz="1600" b="0" i="0" u="none" strike="noStrike">
                <a:solidFill>
                  <a:srgbClr val="000000"/>
                </a:solidFill>
                <a:effectLst/>
                <a:ea typeface="Open Sans"/>
                <a:cs typeface="Open Sans"/>
              </a:rPr>
              <a:t> </a:t>
            </a:r>
            <a:r>
              <a:rPr lang="fr-FR" sz="1600">
                <a:solidFill>
                  <a:srgbClr val="000000"/>
                </a:solidFill>
                <a:ea typeface="Open Sans"/>
                <a:cs typeface="Open Sans"/>
              </a:rPr>
              <a:t>manufacturer Trustee</a:t>
            </a:r>
            <a:r>
              <a:rPr lang="fr-FR" sz="1600" b="0" i="0" u="none" strike="noStrike">
                <a:solidFill>
                  <a:srgbClr val="000000"/>
                </a:solidFill>
                <a:effectLst/>
                <a:ea typeface="Open Sans"/>
                <a:cs typeface="Open Sans"/>
              </a:rPr>
              <a:t> (</a:t>
            </a:r>
            <a:r>
              <a:rPr lang="fr-FR" sz="1600" b="0" i="0" u="none" strike="noStrike" err="1">
                <a:solidFill>
                  <a:srgbClr val="000000"/>
                </a:solidFill>
                <a:effectLst/>
                <a:ea typeface="Open Sans"/>
                <a:cs typeface="Open Sans"/>
              </a:rPr>
              <a:t>accounting</a:t>
            </a:r>
            <a:r>
              <a:rPr lang="fr-FR" sz="1600">
                <a:solidFill>
                  <a:srgbClr val="000000"/>
                </a:solidFill>
                <a:ea typeface="Open Sans"/>
                <a:cs typeface="Open Sans"/>
              </a:rPr>
              <a:t>) </a:t>
            </a:r>
            <a:r>
              <a:rPr lang="fr-FR" sz="1600" b="0" i="0" u="none" strike="noStrike">
                <a:solidFill>
                  <a:srgbClr val="000000"/>
                </a:solidFill>
                <a:effectLst/>
                <a:ea typeface="Open Sans"/>
                <a:cs typeface="Open Sans"/>
              </a:rPr>
              <a:t>Patent attorney</a:t>
            </a:r>
          </a:p>
          <a:p>
            <a:pPr algn="ctr"/>
            <a:r>
              <a:rPr lang="fr-FR" sz="1600">
                <a:solidFill>
                  <a:srgbClr val="000000"/>
                </a:solidFill>
                <a:ea typeface="Open Sans"/>
                <a:cs typeface="Open Sans"/>
              </a:rPr>
              <a:t>L</a:t>
            </a:r>
            <a:r>
              <a:rPr lang="fr-FR" sz="1600" b="0" i="0" u="none" strike="noStrike">
                <a:solidFill>
                  <a:srgbClr val="000000"/>
                </a:solidFill>
                <a:effectLst/>
                <a:ea typeface="Open Sans"/>
                <a:cs typeface="Open Sans"/>
              </a:rPr>
              <a:t>egal consultant</a:t>
            </a:r>
            <a:endParaRPr lang="fr-FR" sz="1600">
              <a:cs typeface="Calibri"/>
            </a:endParaRPr>
          </a:p>
        </p:txBody>
      </p:sp>
      <p:pic>
        <p:nvPicPr>
          <p:cNvPr id="14" name="Image 2">
            <a:extLst>
              <a:ext uri="{FF2B5EF4-FFF2-40B4-BE49-F238E27FC236}">
                <a16:creationId xmlns:a16="http://schemas.microsoft.com/office/drawing/2014/main" id="{A99A55E6-B688-4D67-8E09-F48C16EC3214}"/>
              </a:ext>
            </a:extLst>
          </p:cNvPr>
          <p:cNvPicPr>
            <a:picLocks noChangeAspect="1"/>
          </p:cNvPicPr>
          <p:nvPr/>
        </p:nvPicPr>
        <p:blipFill>
          <a:blip r:embed="rId5"/>
          <a:srcRect t="899" b="899"/>
          <a:stretch/>
        </p:blipFill>
        <p:spPr>
          <a:xfrm>
            <a:off x="7704818" y="2057230"/>
            <a:ext cx="1350221" cy="1325947"/>
          </a:xfrm>
          <a:prstGeom prst="ellipse">
            <a:avLst/>
          </a:prstGeom>
          <a:solidFill>
            <a:srgbClr val="D8C9B2"/>
          </a:solidFill>
          <a:ln>
            <a:noFill/>
          </a:ln>
          <a:effectLst>
            <a:softEdge rad="112500"/>
          </a:effectLst>
        </p:spPr>
      </p:pic>
      <p:pic>
        <p:nvPicPr>
          <p:cNvPr id="16" name="Image 2">
            <a:extLst>
              <a:ext uri="{FF2B5EF4-FFF2-40B4-BE49-F238E27FC236}">
                <a16:creationId xmlns:a16="http://schemas.microsoft.com/office/drawing/2014/main" id="{2DE1C73A-5FA0-463B-8140-CE2A4BA696E5}"/>
              </a:ext>
            </a:extLst>
          </p:cNvPr>
          <p:cNvPicPr>
            <a:picLocks noChangeAspect="1"/>
          </p:cNvPicPr>
          <p:nvPr/>
        </p:nvPicPr>
        <p:blipFill>
          <a:blip r:embed="rId6"/>
          <a:srcRect t="4061" b="4061"/>
          <a:stretch/>
        </p:blipFill>
        <p:spPr>
          <a:xfrm>
            <a:off x="5419483" y="2067808"/>
            <a:ext cx="1350221" cy="1325947"/>
          </a:xfrm>
          <a:prstGeom prst="ellipse">
            <a:avLst/>
          </a:prstGeom>
          <a:solidFill>
            <a:srgbClr val="D8C9B2"/>
          </a:solidFill>
          <a:ln>
            <a:noFill/>
          </a:ln>
          <a:effectLst>
            <a:softEdge rad="112500"/>
          </a:effectLst>
        </p:spPr>
      </p:pic>
      <p:pic>
        <p:nvPicPr>
          <p:cNvPr id="31" name="Image 2">
            <a:extLst>
              <a:ext uri="{FF2B5EF4-FFF2-40B4-BE49-F238E27FC236}">
                <a16:creationId xmlns:a16="http://schemas.microsoft.com/office/drawing/2014/main" id="{16E53245-7BBB-4BAD-B011-065BF7E776D4}"/>
              </a:ext>
            </a:extLst>
          </p:cNvPr>
          <p:cNvPicPr>
            <a:picLocks noChangeAspect="1"/>
          </p:cNvPicPr>
          <p:nvPr/>
        </p:nvPicPr>
        <p:blipFill>
          <a:blip r:embed="rId7"/>
          <a:srcRect t="899" b="899"/>
          <a:stretch/>
        </p:blipFill>
        <p:spPr>
          <a:xfrm>
            <a:off x="3107659" y="4455779"/>
            <a:ext cx="1350221" cy="1325947"/>
          </a:xfrm>
          <a:prstGeom prst="ellipse">
            <a:avLst/>
          </a:prstGeom>
          <a:ln>
            <a:noFill/>
          </a:ln>
          <a:effectLst>
            <a:softEdge rad="112500"/>
          </a:effectLst>
        </p:spPr>
      </p:pic>
      <p:sp>
        <p:nvSpPr>
          <p:cNvPr id="32" name="ZoneTexte 31">
            <a:extLst>
              <a:ext uri="{FF2B5EF4-FFF2-40B4-BE49-F238E27FC236}">
                <a16:creationId xmlns:a16="http://schemas.microsoft.com/office/drawing/2014/main" id="{9E4F0D84-7DC4-4E0A-BD8E-E4F166E4E7F7}"/>
              </a:ext>
            </a:extLst>
          </p:cNvPr>
          <p:cNvSpPr txBox="1"/>
          <p:nvPr/>
        </p:nvSpPr>
        <p:spPr>
          <a:xfrm>
            <a:off x="2451188" y="5813470"/>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H" sz="1600">
                <a:solidFill>
                  <a:srgbClr val="1F38DE"/>
                </a:solidFill>
                <a:ea typeface="+mn-lt"/>
                <a:cs typeface="+mn-lt"/>
              </a:rPr>
              <a:t>William</a:t>
            </a:r>
            <a:endParaRPr lang="en-US" sz="1600">
              <a:solidFill>
                <a:srgbClr val="1F38DE"/>
              </a:solidFill>
              <a:ea typeface="+mn-lt"/>
              <a:cs typeface="+mn-lt"/>
            </a:endParaRPr>
          </a:p>
          <a:p>
            <a:pPr algn="ctr"/>
            <a:r>
              <a:rPr lang="fr-FR" sz="1600" err="1">
                <a:solidFill>
                  <a:srgbClr val="000000"/>
                </a:solidFill>
                <a:ea typeface="Open Sans"/>
                <a:cs typeface="Open Sans"/>
              </a:rPr>
              <a:t>Technician</a:t>
            </a:r>
            <a:endParaRPr lang="fr-FR" sz="1600">
              <a:cs typeface="Calibri"/>
            </a:endParaRPr>
          </a:p>
        </p:txBody>
      </p:sp>
      <p:sp>
        <p:nvSpPr>
          <p:cNvPr id="33" name="ZoneTexte 32">
            <a:extLst>
              <a:ext uri="{FF2B5EF4-FFF2-40B4-BE49-F238E27FC236}">
                <a16:creationId xmlns:a16="http://schemas.microsoft.com/office/drawing/2014/main" id="{8E4D3857-0308-45D7-AB2D-7C8B684FE4E4}"/>
              </a:ext>
            </a:extLst>
          </p:cNvPr>
          <p:cNvSpPr txBox="1"/>
          <p:nvPr/>
        </p:nvSpPr>
        <p:spPr>
          <a:xfrm>
            <a:off x="439164" y="5814078"/>
            <a:ext cx="218532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H" sz="1600">
                <a:solidFill>
                  <a:srgbClr val="1F38DE"/>
                </a:solidFill>
                <a:ea typeface="+mn-lt"/>
                <a:cs typeface="+mn-lt"/>
              </a:rPr>
              <a:t>Marie</a:t>
            </a:r>
            <a:endParaRPr lang="en-US" sz="1600">
              <a:solidFill>
                <a:srgbClr val="1F38DE"/>
              </a:solidFill>
              <a:ea typeface="+mn-lt"/>
              <a:cs typeface="+mn-lt"/>
            </a:endParaRPr>
          </a:p>
          <a:p>
            <a:pPr algn="ctr"/>
            <a:r>
              <a:rPr lang="fr-FR" sz="1600" err="1">
                <a:solidFill>
                  <a:srgbClr val="000000"/>
                </a:solidFill>
                <a:ea typeface="Open Sans"/>
                <a:cs typeface="Open Sans"/>
              </a:rPr>
              <a:t>Technician</a:t>
            </a:r>
            <a:endParaRPr lang="fr-FR" sz="1600">
              <a:cs typeface="Calibri"/>
            </a:endParaRPr>
          </a:p>
        </p:txBody>
      </p:sp>
      <p:sp>
        <p:nvSpPr>
          <p:cNvPr id="34" name="ZoneTexte 33">
            <a:extLst>
              <a:ext uri="{FF2B5EF4-FFF2-40B4-BE49-F238E27FC236}">
                <a16:creationId xmlns:a16="http://schemas.microsoft.com/office/drawing/2014/main" id="{796F11F8-7A47-4716-B1AB-7830D37A64D5}"/>
              </a:ext>
            </a:extLst>
          </p:cNvPr>
          <p:cNvSpPr txBox="1"/>
          <p:nvPr/>
        </p:nvSpPr>
        <p:spPr>
          <a:xfrm>
            <a:off x="4724399" y="5782126"/>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a:solidFill>
                  <a:srgbClr val="1F38DE"/>
                </a:solidFill>
                <a:cs typeface="Calibri"/>
              </a:rPr>
              <a:t>Julius</a:t>
            </a:r>
          </a:p>
          <a:p>
            <a:pPr algn="ctr"/>
            <a:r>
              <a:rPr lang="fr-FR" sz="1600" b="0" i="0" u="none" strike="noStrike" err="1">
                <a:solidFill>
                  <a:srgbClr val="000000"/>
                </a:solidFill>
                <a:effectLst/>
                <a:ea typeface="Open Sans"/>
                <a:cs typeface="Open Sans"/>
              </a:rPr>
              <a:t>Regulatory</a:t>
            </a:r>
            <a:r>
              <a:rPr lang="fr-FR" sz="1600" b="0" i="0" u="none" strike="noStrike">
                <a:solidFill>
                  <a:srgbClr val="000000"/>
                </a:solidFill>
                <a:effectLst/>
                <a:ea typeface="Open Sans"/>
                <a:cs typeface="Open Sans"/>
              </a:rPr>
              <a:t> </a:t>
            </a:r>
            <a:r>
              <a:rPr lang="fr-FR" sz="1600" err="1">
                <a:solidFill>
                  <a:srgbClr val="000000"/>
                </a:solidFill>
                <a:ea typeface="Open Sans"/>
                <a:cs typeface="Open Sans"/>
              </a:rPr>
              <a:t>affairs</a:t>
            </a:r>
            <a:endParaRPr lang="fr-FR" sz="1600">
              <a:cs typeface="Calibri"/>
            </a:endParaRPr>
          </a:p>
        </p:txBody>
      </p:sp>
      <p:sp>
        <p:nvSpPr>
          <p:cNvPr id="35" name="ZoneTexte 34">
            <a:extLst>
              <a:ext uri="{FF2B5EF4-FFF2-40B4-BE49-F238E27FC236}">
                <a16:creationId xmlns:a16="http://schemas.microsoft.com/office/drawing/2014/main" id="{F71722E4-57F2-47DC-B82D-0CC8600CEE94}"/>
              </a:ext>
            </a:extLst>
          </p:cNvPr>
          <p:cNvSpPr txBox="1"/>
          <p:nvPr/>
        </p:nvSpPr>
        <p:spPr>
          <a:xfrm>
            <a:off x="7528999" y="5813470"/>
            <a:ext cx="172931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sz="1600">
                <a:solidFill>
                  <a:srgbClr val="1F38DE"/>
                </a:solidFill>
                <a:ea typeface="Open Sans"/>
                <a:cs typeface="Open Sans"/>
              </a:rPr>
              <a:t>Alessandra</a:t>
            </a:r>
          </a:p>
          <a:p>
            <a:pPr algn="ctr"/>
            <a:r>
              <a:rPr lang="fr-FR" sz="1600">
                <a:solidFill>
                  <a:srgbClr val="000000"/>
                </a:solidFill>
                <a:ea typeface="Open Sans"/>
                <a:cs typeface="Open Sans"/>
              </a:rPr>
              <a:t>Marketing</a:t>
            </a:r>
            <a:endParaRPr lang="en-US" sz="1600">
              <a:ea typeface="+mn-lt"/>
              <a:cs typeface="+mn-lt"/>
            </a:endParaRPr>
          </a:p>
        </p:txBody>
      </p:sp>
      <p:pic>
        <p:nvPicPr>
          <p:cNvPr id="36" name="Picture 7">
            <a:extLst>
              <a:ext uri="{FF2B5EF4-FFF2-40B4-BE49-F238E27FC236}">
                <a16:creationId xmlns:a16="http://schemas.microsoft.com/office/drawing/2014/main" id="{F73BFC0C-28E1-411F-AC61-0C59F7F0E664}"/>
              </a:ext>
            </a:extLst>
          </p:cNvPr>
          <p:cNvPicPr>
            <a:picLocks noChangeAspect="1"/>
          </p:cNvPicPr>
          <p:nvPr/>
        </p:nvPicPr>
        <p:blipFill>
          <a:blip r:embed="rId8"/>
          <a:srcRect t="621" b="621"/>
          <a:stretch/>
        </p:blipFill>
        <p:spPr>
          <a:xfrm>
            <a:off x="848870" y="4479521"/>
            <a:ext cx="1350430" cy="1334557"/>
          </a:xfrm>
          <a:prstGeom prst="ellipse">
            <a:avLst/>
          </a:prstGeom>
          <a:ln>
            <a:noFill/>
          </a:ln>
          <a:effectLst>
            <a:softEdge rad="112500"/>
          </a:effectLst>
        </p:spPr>
      </p:pic>
      <p:sp>
        <p:nvSpPr>
          <p:cNvPr id="37" name="AutoShape 2">
            <a:extLst>
              <a:ext uri="{FF2B5EF4-FFF2-40B4-BE49-F238E27FC236}">
                <a16:creationId xmlns:a16="http://schemas.microsoft.com/office/drawing/2014/main" id="{52175D0E-81E9-4881-B6AE-F15CF673617E}"/>
              </a:ext>
            </a:extLst>
          </p:cNvPr>
          <p:cNvSpPr>
            <a:spLocks noChangeAspect="1" noChangeArrowheads="1"/>
          </p:cNvSpPr>
          <p:nvPr/>
        </p:nvSpPr>
        <p:spPr bwMode="auto">
          <a:xfrm>
            <a:off x="6997613" y="4716932"/>
            <a:ext cx="1729317" cy="17293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8" name="Image 2">
            <a:extLst>
              <a:ext uri="{FF2B5EF4-FFF2-40B4-BE49-F238E27FC236}">
                <a16:creationId xmlns:a16="http://schemas.microsoft.com/office/drawing/2014/main" id="{E4C4E4FE-E9AB-4B64-9664-E1F228FD12FB}"/>
              </a:ext>
            </a:extLst>
          </p:cNvPr>
          <p:cNvPicPr>
            <a:picLocks noChangeAspect="1"/>
          </p:cNvPicPr>
          <p:nvPr/>
        </p:nvPicPr>
        <p:blipFill>
          <a:blip r:embed="rId9"/>
          <a:srcRect t="779" b="779"/>
          <a:stretch/>
        </p:blipFill>
        <p:spPr>
          <a:xfrm>
            <a:off x="5419482" y="4455779"/>
            <a:ext cx="1350221" cy="1325947"/>
          </a:xfrm>
          <a:prstGeom prst="ellipse">
            <a:avLst/>
          </a:prstGeom>
          <a:solidFill>
            <a:srgbClr val="D8C9B2"/>
          </a:solidFill>
          <a:ln>
            <a:noFill/>
          </a:ln>
          <a:effectLst>
            <a:softEdge rad="112500"/>
          </a:effectLst>
        </p:spPr>
      </p:pic>
      <p:pic>
        <p:nvPicPr>
          <p:cNvPr id="39" name="Image 2">
            <a:extLst>
              <a:ext uri="{FF2B5EF4-FFF2-40B4-BE49-F238E27FC236}">
                <a16:creationId xmlns:a16="http://schemas.microsoft.com/office/drawing/2014/main" id="{20B7D667-0171-4698-AF83-3C1694F2AADA}"/>
              </a:ext>
            </a:extLst>
          </p:cNvPr>
          <p:cNvPicPr>
            <a:picLocks noChangeAspect="1"/>
          </p:cNvPicPr>
          <p:nvPr/>
        </p:nvPicPr>
        <p:blipFill>
          <a:blip r:embed="rId10"/>
          <a:srcRect t="899" b="899"/>
          <a:stretch/>
        </p:blipFill>
        <p:spPr>
          <a:xfrm>
            <a:off x="7704818" y="4479521"/>
            <a:ext cx="1350221" cy="1325947"/>
          </a:xfrm>
          <a:prstGeom prst="ellipse">
            <a:avLst/>
          </a:prstGeom>
          <a:solidFill>
            <a:srgbClr val="D8C9B2"/>
          </a:solidFill>
          <a:ln>
            <a:noFill/>
          </a:ln>
          <a:effectLst>
            <a:softEdge rad="112500"/>
          </a:effectLst>
        </p:spPr>
      </p:pic>
      <p:pic>
        <p:nvPicPr>
          <p:cNvPr id="26" name="Image 2">
            <a:extLst>
              <a:ext uri="{FF2B5EF4-FFF2-40B4-BE49-F238E27FC236}">
                <a16:creationId xmlns:a16="http://schemas.microsoft.com/office/drawing/2014/main" id="{81D0373C-8EA5-48F8-81E1-E169104EBDFA}"/>
              </a:ext>
            </a:extLst>
          </p:cNvPr>
          <p:cNvPicPr>
            <a:picLocks noChangeAspect="1"/>
          </p:cNvPicPr>
          <p:nvPr/>
        </p:nvPicPr>
        <p:blipFill>
          <a:blip r:embed="rId11"/>
          <a:srcRect t="764" b="764"/>
          <a:stretch/>
        </p:blipFill>
        <p:spPr>
          <a:xfrm>
            <a:off x="9891145" y="2698868"/>
            <a:ext cx="1350221" cy="1325947"/>
          </a:xfrm>
          <a:prstGeom prst="ellipse">
            <a:avLst/>
          </a:prstGeom>
          <a:solidFill>
            <a:srgbClr val="D8C9B2"/>
          </a:solidFill>
          <a:ln>
            <a:noFill/>
          </a:ln>
          <a:effectLst>
            <a:softEdge rad="112500"/>
          </a:effectLst>
        </p:spPr>
      </p:pic>
    </p:spTree>
    <p:extLst>
      <p:ext uri="{BB962C8B-B14F-4D97-AF65-F5344CB8AC3E}">
        <p14:creationId xmlns:p14="http://schemas.microsoft.com/office/powerpoint/2010/main" val="3277430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BE3508-18D8-4796-9288-5E12AF575BBF}"/>
              </a:ext>
            </a:extLst>
          </p:cNvPr>
          <p:cNvSpPr>
            <a:spLocks noGrp="1"/>
          </p:cNvSpPr>
          <p:nvPr>
            <p:ph type="title"/>
          </p:nvPr>
        </p:nvSpPr>
        <p:spPr>
          <a:xfrm>
            <a:off x="437207" y="391313"/>
            <a:ext cx="8003113" cy="1445227"/>
          </a:xfrm>
        </p:spPr>
        <p:txBody>
          <a:bodyPr vert="horz" lIns="91440" tIns="45720" rIns="91440" bIns="45720" rtlCol="0" anchor="b">
            <a:noAutofit/>
          </a:bodyPr>
          <a:lstStyle/>
          <a:p>
            <a:r>
              <a:rPr lang="fr-FR" sz="4000" b="1" err="1">
                <a:solidFill>
                  <a:srgbClr val="D3122D"/>
                </a:solidFill>
                <a:cs typeface="Calibri Light"/>
              </a:rPr>
              <a:t>Thank</a:t>
            </a:r>
            <a:r>
              <a:rPr lang="fr-FR" sz="4000" b="1">
                <a:solidFill>
                  <a:srgbClr val="D3122D"/>
                </a:solidFill>
                <a:cs typeface="Calibri Light"/>
              </a:rPr>
              <a:t> </a:t>
            </a:r>
            <a:r>
              <a:rPr lang="fr-FR" sz="4000" b="1" err="1">
                <a:solidFill>
                  <a:srgbClr val="D3122D"/>
                </a:solidFill>
                <a:cs typeface="Calibri Light"/>
              </a:rPr>
              <a:t>you</a:t>
            </a:r>
            <a:r>
              <a:rPr lang="fr-FR" sz="4000" b="1">
                <a:solidFill>
                  <a:srgbClr val="D3122D"/>
                </a:solidFill>
                <a:cs typeface="Calibri Light"/>
              </a:rPr>
              <a:t> for </a:t>
            </a:r>
            <a:r>
              <a:rPr lang="fr-FR" sz="4000" b="1" err="1">
                <a:solidFill>
                  <a:srgbClr val="D3122D"/>
                </a:solidFill>
                <a:cs typeface="Calibri Light"/>
              </a:rPr>
              <a:t>your</a:t>
            </a:r>
            <a:r>
              <a:rPr lang="fr-FR" sz="4000" b="1">
                <a:solidFill>
                  <a:srgbClr val="D3122D"/>
                </a:solidFill>
                <a:cs typeface="Calibri Light"/>
              </a:rPr>
              <a:t> attention!</a:t>
            </a:r>
          </a:p>
        </p:txBody>
      </p:sp>
      <p:sp>
        <p:nvSpPr>
          <p:cNvPr id="4" name="Espace réservé du numéro de diapositive 3">
            <a:extLst>
              <a:ext uri="{FF2B5EF4-FFF2-40B4-BE49-F238E27FC236}">
                <a16:creationId xmlns:a16="http://schemas.microsoft.com/office/drawing/2014/main" id="{B932E32F-D8DB-44E3-9E12-84D4E0C765EE}"/>
              </a:ext>
            </a:extLst>
          </p:cNvPr>
          <p:cNvSpPr>
            <a:spLocks noGrp="1"/>
          </p:cNvSpPr>
          <p:nvPr>
            <p:ph type="sldNum" sz="quarter" idx="4"/>
          </p:nvPr>
        </p:nvSpPr>
        <p:spPr/>
        <p:txBody>
          <a:bodyPr/>
          <a:lstStyle/>
          <a:p>
            <a:pPr>
              <a:defRPr/>
            </a:pPr>
            <a:fld id="{8D1FC6F8-0BCD-47E9-9C64-690771D9C143}" type="slidenum">
              <a:rPr lang="en-US" smtClean="0">
                <a:solidFill>
                  <a:schemeClr val="tx1"/>
                </a:solidFill>
              </a:rPr>
              <a:pPr>
                <a:defRPr/>
              </a:pPr>
              <a:t>16</a:t>
            </a:fld>
            <a:endParaRPr lang="en-US">
              <a:solidFill>
                <a:schemeClr val="tx1"/>
              </a:solidFill>
            </a:endParaRPr>
          </a:p>
        </p:txBody>
      </p:sp>
      <p:sp>
        <p:nvSpPr>
          <p:cNvPr id="18" name="ZoneTexte 17">
            <a:extLst>
              <a:ext uri="{FF2B5EF4-FFF2-40B4-BE49-F238E27FC236}">
                <a16:creationId xmlns:a16="http://schemas.microsoft.com/office/drawing/2014/main" id="{7AE6D19F-60BE-4E63-89C0-0FAED3B6E042}"/>
              </a:ext>
            </a:extLst>
          </p:cNvPr>
          <p:cNvSpPr txBox="1"/>
          <p:nvPr/>
        </p:nvSpPr>
        <p:spPr>
          <a:xfrm>
            <a:off x="4503126" y="3084963"/>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a:t>redinal.ch</a:t>
            </a:r>
          </a:p>
          <a:p>
            <a:r>
              <a:rPr lang="fr-FR">
                <a:cs typeface="Calibri"/>
              </a:rPr>
              <a:t>contact@redinal.ch</a:t>
            </a:r>
          </a:p>
          <a:p>
            <a:r>
              <a:rPr lang="fr-FR">
                <a:cs typeface="Calibri"/>
              </a:rPr>
              <a:t>You can </a:t>
            </a:r>
            <a:r>
              <a:rPr lang="fr-FR" err="1">
                <a:cs typeface="Calibri"/>
              </a:rPr>
              <a:t>find</a:t>
            </a:r>
            <a:r>
              <a:rPr lang="fr-FR">
                <a:cs typeface="Calibri"/>
              </a:rPr>
              <a:t> us on:</a:t>
            </a:r>
          </a:p>
        </p:txBody>
      </p:sp>
      <p:pic>
        <p:nvPicPr>
          <p:cNvPr id="22" name="Image 22" descr="Une image contenant texte, tableau blanc&#10;&#10;Description générée automatiquement">
            <a:extLst>
              <a:ext uri="{FF2B5EF4-FFF2-40B4-BE49-F238E27FC236}">
                <a16:creationId xmlns:a16="http://schemas.microsoft.com/office/drawing/2014/main" id="{C4DDD149-C271-4C43-8B47-2B8B1AF1BF21}"/>
              </a:ext>
            </a:extLst>
          </p:cNvPr>
          <p:cNvPicPr>
            <a:picLocks noChangeAspect="1"/>
          </p:cNvPicPr>
          <p:nvPr/>
        </p:nvPicPr>
        <p:blipFill>
          <a:blip r:embed="rId2"/>
          <a:stretch>
            <a:fillRect/>
          </a:stretch>
        </p:blipFill>
        <p:spPr>
          <a:xfrm>
            <a:off x="127070" y="2918561"/>
            <a:ext cx="4376056" cy="2599878"/>
          </a:xfrm>
          <a:prstGeom prst="rect">
            <a:avLst/>
          </a:prstGeom>
        </p:spPr>
      </p:pic>
      <p:pic>
        <p:nvPicPr>
          <p:cNvPr id="5" name="Image 4">
            <a:extLst>
              <a:ext uri="{FF2B5EF4-FFF2-40B4-BE49-F238E27FC236}">
                <a16:creationId xmlns:a16="http://schemas.microsoft.com/office/drawing/2014/main" id="{39606A7E-778F-4F90-AD83-7F2DA9B76BF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807927" y="3909373"/>
            <a:ext cx="769275" cy="769275"/>
          </a:xfrm>
          <a:prstGeom prst="rect">
            <a:avLst/>
          </a:prstGeom>
        </p:spPr>
      </p:pic>
      <p:pic>
        <p:nvPicPr>
          <p:cNvPr id="8" name="Image 7" descr="Une image contenant hache, graphiques vectoriels, outil&#10;&#10;Description générée automatiquement">
            <a:extLst>
              <a:ext uri="{FF2B5EF4-FFF2-40B4-BE49-F238E27FC236}">
                <a16:creationId xmlns:a16="http://schemas.microsoft.com/office/drawing/2014/main" id="{5290C8DB-0BAA-4206-8FE6-E8817DD3735B}"/>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534134" y="4119037"/>
            <a:ext cx="430262" cy="349946"/>
          </a:xfrm>
          <a:prstGeom prst="rect">
            <a:avLst/>
          </a:prstGeom>
        </p:spPr>
      </p:pic>
    </p:spTree>
    <p:extLst>
      <p:ext uri="{BB962C8B-B14F-4D97-AF65-F5344CB8AC3E}">
        <p14:creationId xmlns:p14="http://schemas.microsoft.com/office/powerpoint/2010/main" val="18322163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477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318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243BD233-5D4C-42CE-AACA-95134582CB88}"/>
              </a:ext>
            </a:extLst>
          </p:cNvPr>
          <p:cNvSpPr>
            <a:spLocks noGrp="1"/>
          </p:cNvSpPr>
          <p:nvPr>
            <p:ph type="sldNum" sz="quarter" idx="4"/>
          </p:nvPr>
        </p:nvSpPr>
        <p:spPr/>
        <p:txBody>
          <a:bodyPr/>
          <a:lstStyle/>
          <a:p>
            <a:pPr>
              <a:defRPr/>
            </a:pPr>
            <a:fld id="{8D1FC6F8-0BCD-47E9-9C64-690771D9C143}" type="slidenum">
              <a:rPr lang="en-US" dirty="0" smtClean="0">
                <a:solidFill>
                  <a:schemeClr val="tx1"/>
                </a:solidFill>
              </a:rPr>
              <a:pPr>
                <a:defRPr/>
              </a:pPr>
              <a:t>19</a:t>
            </a:fld>
            <a:endParaRPr lang="en-US">
              <a:solidFill>
                <a:schemeClr val="tx1"/>
              </a:solidFill>
            </a:endParaRPr>
          </a:p>
        </p:txBody>
      </p:sp>
      <p:sp>
        <p:nvSpPr>
          <p:cNvPr id="16" name="ZoneTexte 15">
            <a:extLst>
              <a:ext uri="{FF2B5EF4-FFF2-40B4-BE49-F238E27FC236}">
                <a16:creationId xmlns:a16="http://schemas.microsoft.com/office/drawing/2014/main" id="{B5CB1974-19F7-4AC7-800D-863F32666C65}"/>
              </a:ext>
            </a:extLst>
          </p:cNvPr>
          <p:cNvSpPr txBox="1"/>
          <p:nvPr/>
        </p:nvSpPr>
        <p:spPr>
          <a:xfrm>
            <a:off x="3227614" y="1631043"/>
            <a:ext cx="721541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r-FR">
                <a:cs typeface="Calibri" panose="020F0502020204030204"/>
              </a:rPr>
              <a:t>60% curable -&gt; intact </a:t>
            </a:r>
            <a:r>
              <a:rPr lang="fr-FR" err="1">
                <a:cs typeface="Calibri" panose="020F0502020204030204"/>
              </a:rPr>
              <a:t>optic</a:t>
            </a:r>
            <a:r>
              <a:rPr lang="fr-FR">
                <a:cs typeface="Calibri" panose="020F0502020204030204"/>
              </a:rPr>
              <a:t> nerve </a:t>
            </a:r>
            <a:r>
              <a:rPr lang="fr-FR" err="1">
                <a:cs typeface="Calibri" panose="020F0502020204030204"/>
              </a:rPr>
              <a:t>needed</a:t>
            </a:r>
            <a:endParaRPr lang="fr-FR">
              <a:cs typeface="Calibri" panose="020F0502020204030204"/>
            </a:endParaRPr>
          </a:p>
          <a:p>
            <a:pPr marL="742950" lvl="1" indent="-285750">
              <a:buFont typeface="Arial"/>
              <a:buChar char="•"/>
            </a:pPr>
            <a:r>
              <a:rPr lang="fr-FR">
                <a:cs typeface="Calibri" panose="020F0502020204030204"/>
              </a:rPr>
              <a:t>Cure </a:t>
            </a:r>
            <a:r>
              <a:rPr lang="fr-FR" err="1">
                <a:cs typeface="Calibri" panose="020F0502020204030204"/>
              </a:rPr>
              <a:t>retinitis</a:t>
            </a:r>
            <a:r>
              <a:rPr lang="fr-FR">
                <a:cs typeface="Calibri" panose="020F0502020204030204"/>
              </a:rPr>
              <a:t> </a:t>
            </a:r>
            <a:r>
              <a:rPr lang="fr-FR" err="1">
                <a:cs typeface="Calibri" panose="020F0502020204030204"/>
              </a:rPr>
              <a:t>pigmentosa</a:t>
            </a:r>
            <a:r>
              <a:rPr lang="fr-FR">
                <a:cs typeface="Calibri" panose="020F0502020204030204"/>
              </a:rPr>
              <a:t> (RP) and </a:t>
            </a:r>
            <a:r>
              <a:rPr lang="fr-FR" err="1">
                <a:cs typeface="Calibri" panose="020F0502020204030204"/>
              </a:rPr>
              <a:t>age-related</a:t>
            </a:r>
            <a:r>
              <a:rPr lang="fr-FR">
                <a:cs typeface="Calibri" panose="020F0502020204030204"/>
              </a:rPr>
              <a:t> </a:t>
            </a:r>
            <a:r>
              <a:rPr lang="fr-FR" err="1">
                <a:cs typeface="Calibri" panose="020F0502020204030204"/>
              </a:rPr>
              <a:t>macular</a:t>
            </a:r>
            <a:r>
              <a:rPr lang="fr-FR">
                <a:cs typeface="Calibri" panose="020F0502020204030204"/>
              </a:rPr>
              <a:t> </a:t>
            </a:r>
            <a:r>
              <a:rPr lang="fr-FR" err="1">
                <a:cs typeface="Calibri" panose="020F0502020204030204"/>
              </a:rPr>
              <a:t>degenertation</a:t>
            </a:r>
            <a:r>
              <a:rPr lang="fr-FR">
                <a:cs typeface="Calibri" panose="020F0502020204030204"/>
              </a:rPr>
              <a:t> (AMD)</a:t>
            </a:r>
          </a:p>
          <a:p>
            <a:pPr marL="285750" indent="-285750">
              <a:buFont typeface="Arial"/>
              <a:buChar char="•"/>
            </a:pPr>
            <a:r>
              <a:rPr lang="fr-FR">
                <a:cs typeface="Calibri" panose="020F0502020204030204"/>
              </a:rPr>
              <a:t>1 out of 2 </a:t>
            </a:r>
            <a:r>
              <a:rPr lang="fr-FR" err="1">
                <a:cs typeface="Calibri" panose="020F0502020204030204"/>
              </a:rPr>
              <a:t>blind</a:t>
            </a:r>
            <a:r>
              <a:rPr lang="fr-FR">
                <a:cs typeface="Calibri" panose="020F0502020204030204"/>
              </a:rPr>
              <a:t> people </a:t>
            </a:r>
            <a:r>
              <a:rPr lang="fr-FR" err="1">
                <a:cs typeface="Calibri" panose="020F0502020204030204"/>
              </a:rPr>
              <a:t>expected</a:t>
            </a:r>
            <a:r>
              <a:rPr lang="fr-FR">
                <a:cs typeface="Calibri" panose="020F0502020204030204"/>
              </a:rPr>
              <a:t> to </a:t>
            </a:r>
            <a:r>
              <a:rPr lang="fr-FR" err="1">
                <a:cs typeface="Calibri" panose="020F0502020204030204"/>
              </a:rPr>
              <a:t>get</a:t>
            </a:r>
            <a:r>
              <a:rPr lang="fr-FR">
                <a:cs typeface="Calibri" panose="020F0502020204030204"/>
              </a:rPr>
              <a:t> implant</a:t>
            </a:r>
          </a:p>
          <a:p>
            <a:pPr marL="285750" indent="-285750">
              <a:buFont typeface="Arial"/>
              <a:buChar char="•"/>
            </a:pPr>
            <a:r>
              <a:rPr lang="fr-FR" err="1">
                <a:cs typeface="Calibri" panose="020F0502020204030204"/>
              </a:rPr>
              <a:t>Estimate</a:t>
            </a:r>
            <a:r>
              <a:rPr lang="fr-FR">
                <a:cs typeface="Calibri" panose="020F0502020204030204"/>
              </a:rPr>
              <a:t> to </a:t>
            </a:r>
            <a:r>
              <a:rPr lang="fr-FR" err="1">
                <a:cs typeface="Calibri" panose="020F0502020204030204"/>
              </a:rPr>
              <a:t>reach</a:t>
            </a:r>
            <a:r>
              <a:rPr lang="fr-FR">
                <a:cs typeface="Calibri" panose="020F0502020204030204"/>
              </a:rPr>
              <a:t> 40% of the </a:t>
            </a:r>
            <a:r>
              <a:rPr lang="fr-FR" err="1">
                <a:cs typeface="Calibri" panose="020F0502020204030204"/>
              </a:rPr>
              <a:t>remaining</a:t>
            </a:r>
            <a:r>
              <a:rPr lang="fr-FR">
                <a:cs typeface="Calibri" panose="020F0502020204030204"/>
              </a:rPr>
              <a:t> patients</a:t>
            </a:r>
          </a:p>
          <a:p>
            <a:endParaRPr lang="fr-FR">
              <a:cs typeface="Calibri" panose="020F0502020204030204"/>
            </a:endParaRPr>
          </a:p>
          <a:p>
            <a:pPr marL="285750" indent="-285750">
              <a:buFont typeface="Arial"/>
              <a:buChar char="•"/>
            </a:pPr>
            <a:r>
              <a:rPr lang="en-GB"/>
              <a:t>(…) estimates that global blindness will triple by the year 2050 (…) it projects that cases of blindness will increase from 36 million to 115 million by 2050.  (The Lancet Global Health)</a:t>
            </a:r>
            <a:endParaRPr lang="fr-FR">
              <a:cs typeface="Calibri" panose="020F0502020204030204"/>
            </a:endParaRPr>
          </a:p>
        </p:txBody>
      </p:sp>
      <p:sp>
        <p:nvSpPr>
          <p:cNvPr id="17" name="ZoneTexte 16">
            <a:extLst>
              <a:ext uri="{FF2B5EF4-FFF2-40B4-BE49-F238E27FC236}">
                <a16:creationId xmlns:a16="http://schemas.microsoft.com/office/drawing/2014/main" id="{FABC2886-8A72-4010-812B-31A5511DC211}"/>
              </a:ext>
            </a:extLst>
          </p:cNvPr>
          <p:cNvSpPr txBox="1"/>
          <p:nvPr/>
        </p:nvSpPr>
        <p:spPr>
          <a:xfrm>
            <a:off x="4558846" y="540202"/>
            <a:ext cx="424905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a:solidFill>
                  <a:srgbClr val="C00000"/>
                </a:solidFill>
                <a:cs typeface="Calibri"/>
              </a:rPr>
              <a:t>Field </a:t>
            </a:r>
            <a:r>
              <a:rPr lang="fr-FR" sz="3200" err="1">
                <a:solidFill>
                  <a:srgbClr val="C00000"/>
                </a:solidFill>
                <a:cs typeface="Calibri"/>
              </a:rPr>
              <a:t>Overview</a:t>
            </a:r>
            <a:endParaRPr lang="fr-FR" sz="3200">
              <a:solidFill>
                <a:srgbClr val="C00000"/>
              </a:solidFill>
              <a:cs typeface="Calibri"/>
            </a:endParaRPr>
          </a:p>
        </p:txBody>
      </p:sp>
    </p:spTree>
    <p:extLst>
      <p:ext uri="{BB962C8B-B14F-4D97-AF65-F5344CB8AC3E}">
        <p14:creationId xmlns:p14="http://schemas.microsoft.com/office/powerpoint/2010/main" val="965845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9">
            <a:extLst>
              <a:ext uri="{FF2B5EF4-FFF2-40B4-BE49-F238E27FC236}">
                <a16:creationId xmlns:a16="http://schemas.microsoft.com/office/drawing/2014/main" id="{23269229-DBDE-4C2E-A5C0-BD4A8F144E9A}"/>
              </a:ext>
            </a:extLst>
          </p:cNvPr>
          <p:cNvSpPr>
            <a:spLocks noGrp="1"/>
          </p:cNvSpPr>
          <p:nvPr>
            <p:ph type="sldNum" sz="quarter" idx="4"/>
          </p:nvPr>
        </p:nvSpPr>
        <p:spPr/>
        <p:txBody>
          <a:bodyPr/>
          <a:lstStyle/>
          <a:p>
            <a:pPr>
              <a:defRPr/>
            </a:pPr>
            <a:fld id="{8D1FC6F8-0BCD-47E9-9C64-690771D9C143}" type="slidenum">
              <a:rPr lang="en-US" smtClean="0">
                <a:solidFill>
                  <a:schemeClr val="tx1"/>
                </a:solidFill>
              </a:rPr>
              <a:pPr>
                <a:defRPr/>
              </a:pPr>
              <a:t>2</a:t>
            </a:fld>
            <a:endParaRPr lang="en-US">
              <a:solidFill>
                <a:schemeClr val="tx1"/>
              </a:solidFill>
              <a:cs typeface="Calibri"/>
            </a:endParaRPr>
          </a:p>
        </p:txBody>
      </p:sp>
      <p:pic>
        <p:nvPicPr>
          <p:cNvPr id="12" name="Image 11">
            <a:extLst>
              <a:ext uri="{FF2B5EF4-FFF2-40B4-BE49-F238E27FC236}">
                <a16:creationId xmlns:a16="http://schemas.microsoft.com/office/drawing/2014/main" id="{2023F69A-337E-4FD3-88CB-ACB2159B7BF1}"/>
              </a:ext>
            </a:extLst>
          </p:cNvPr>
          <p:cNvPicPr>
            <a:picLocks noChangeAspect="1"/>
          </p:cNvPicPr>
          <p:nvPr/>
        </p:nvPicPr>
        <p:blipFill>
          <a:blip r:embed="rId3"/>
          <a:stretch>
            <a:fillRect/>
          </a:stretch>
        </p:blipFill>
        <p:spPr>
          <a:xfrm>
            <a:off x="514761" y="2104352"/>
            <a:ext cx="3714262" cy="2785697"/>
          </a:xfrm>
          <a:prstGeom prst="rect">
            <a:avLst/>
          </a:prstGeom>
        </p:spPr>
      </p:pic>
      <p:sp>
        <p:nvSpPr>
          <p:cNvPr id="14" name="ZoneTexte 13">
            <a:extLst>
              <a:ext uri="{FF2B5EF4-FFF2-40B4-BE49-F238E27FC236}">
                <a16:creationId xmlns:a16="http://schemas.microsoft.com/office/drawing/2014/main" id="{511657A4-2573-4B0C-938D-D1522A0BD993}"/>
              </a:ext>
            </a:extLst>
          </p:cNvPr>
          <p:cNvSpPr txBox="1"/>
          <p:nvPr/>
        </p:nvSpPr>
        <p:spPr>
          <a:xfrm>
            <a:off x="59932" y="3599850"/>
            <a:ext cx="5127541" cy="553998"/>
          </a:xfrm>
          <a:prstGeom prst="rect">
            <a:avLst/>
          </a:prstGeom>
          <a:noFill/>
        </p:spPr>
        <p:txBody>
          <a:bodyPr wrap="square">
            <a:spAutoFit/>
          </a:bodyPr>
          <a:lstStyle/>
          <a:p>
            <a:r>
              <a:rPr lang="en-US" sz="3000" b="0" i="0" u="none" strike="noStrike">
                <a:solidFill>
                  <a:srgbClr val="0E0E0E"/>
                </a:solidFill>
                <a:effectLst/>
              </a:rPr>
              <a:t>A new way to see the world </a:t>
            </a:r>
            <a:r>
              <a:rPr lang="en-US" sz="3000" b="0" i="0" u="none" strike="noStrike">
                <a:solidFill>
                  <a:srgbClr val="D3122D"/>
                </a:solidFill>
                <a:effectLst/>
              </a:rPr>
              <a:t>!</a:t>
            </a:r>
            <a:r>
              <a:rPr lang="en-US" sz="3000" b="0" i="0" u="none" strike="noStrike">
                <a:solidFill>
                  <a:srgbClr val="FF0000"/>
                </a:solidFill>
                <a:effectLst/>
              </a:rPr>
              <a:t> </a:t>
            </a:r>
            <a:endParaRPr lang="en-GB" sz="3000"/>
          </a:p>
        </p:txBody>
      </p:sp>
      <p:pic>
        <p:nvPicPr>
          <p:cNvPr id="24" name="Image 23">
            <a:extLst>
              <a:ext uri="{FF2B5EF4-FFF2-40B4-BE49-F238E27FC236}">
                <a16:creationId xmlns:a16="http://schemas.microsoft.com/office/drawing/2014/main" id="{DBA4F17E-FA03-4646-B73D-08984D9EE8BC}"/>
              </a:ext>
            </a:extLst>
          </p:cNvPr>
          <p:cNvPicPr>
            <a:picLocks noChangeAspect="1"/>
          </p:cNvPicPr>
          <p:nvPr/>
        </p:nvPicPr>
        <p:blipFill>
          <a:blip r:embed="rId4"/>
          <a:stretch>
            <a:fillRect/>
          </a:stretch>
        </p:blipFill>
        <p:spPr>
          <a:xfrm>
            <a:off x="126412" y="4884543"/>
            <a:ext cx="1290202" cy="1482359"/>
          </a:xfrm>
          <a:prstGeom prst="rect">
            <a:avLst/>
          </a:prstGeom>
        </p:spPr>
      </p:pic>
      <p:pic>
        <p:nvPicPr>
          <p:cNvPr id="29" name="Image 28">
            <a:extLst>
              <a:ext uri="{FF2B5EF4-FFF2-40B4-BE49-F238E27FC236}">
                <a16:creationId xmlns:a16="http://schemas.microsoft.com/office/drawing/2014/main" id="{74BC32D0-F27E-40CF-90DC-9F5A940386C1}"/>
              </a:ext>
            </a:extLst>
          </p:cNvPr>
          <p:cNvPicPr>
            <a:picLocks noChangeAspect="1"/>
          </p:cNvPicPr>
          <p:nvPr/>
        </p:nvPicPr>
        <p:blipFill>
          <a:blip r:embed="rId4"/>
          <a:stretch>
            <a:fillRect/>
          </a:stretch>
        </p:blipFill>
        <p:spPr>
          <a:xfrm>
            <a:off x="2379045" y="4884541"/>
            <a:ext cx="1290203" cy="1482360"/>
          </a:xfrm>
          <a:prstGeom prst="rect">
            <a:avLst/>
          </a:prstGeom>
        </p:spPr>
      </p:pic>
      <p:pic>
        <p:nvPicPr>
          <p:cNvPr id="30" name="Image 29">
            <a:extLst>
              <a:ext uri="{FF2B5EF4-FFF2-40B4-BE49-F238E27FC236}">
                <a16:creationId xmlns:a16="http://schemas.microsoft.com/office/drawing/2014/main" id="{E706C8D2-5E3A-4638-B309-5FFB2EBBF0B3}"/>
              </a:ext>
            </a:extLst>
          </p:cNvPr>
          <p:cNvPicPr>
            <a:picLocks noChangeAspect="1"/>
          </p:cNvPicPr>
          <p:nvPr/>
        </p:nvPicPr>
        <p:blipFill>
          <a:blip r:embed="rId4"/>
          <a:stretch>
            <a:fillRect/>
          </a:stretch>
        </p:blipFill>
        <p:spPr>
          <a:xfrm>
            <a:off x="1217059" y="4884541"/>
            <a:ext cx="1290203" cy="1482360"/>
          </a:xfrm>
          <a:prstGeom prst="rect">
            <a:avLst/>
          </a:prstGeom>
        </p:spPr>
      </p:pic>
      <p:pic>
        <p:nvPicPr>
          <p:cNvPr id="32" name="Image 31">
            <a:extLst>
              <a:ext uri="{FF2B5EF4-FFF2-40B4-BE49-F238E27FC236}">
                <a16:creationId xmlns:a16="http://schemas.microsoft.com/office/drawing/2014/main" id="{50487C6F-60FC-496B-925F-A59C27068CE2}"/>
              </a:ext>
            </a:extLst>
          </p:cNvPr>
          <p:cNvPicPr>
            <a:picLocks noChangeAspect="1"/>
          </p:cNvPicPr>
          <p:nvPr/>
        </p:nvPicPr>
        <p:blipFill>
          <a:blip r:embed="rId4"/>
          <a:stretch>
            <a:fillRect/>
          </a:stretch>
        </p:blipFill>
        <p:spPr>
          <a:xfrm>
            <a:off x="3469693" y="4884541"/>
            <a:ext cx="1290203" cy="1482361"/>
          </a:xfrm>
          <a:prstGeom prst="rect">
            <a:avLst/>
          </a:prstGeom>
        </p:spPr>
      </p:pic>
      <p:sp>
        <p:nvSpPr>
          <p:cNvPr id="4" name="Ellipse 3">
            <a:extLst>
              <a:ext uri="{FF2B5EF4-FFF2-40B4-BE49-F238E27FC236}">
                <a16:creationId xmlns:a16="http://schemas.microsoft.com/office/drawing/2014/main" id="{00415787-D242-4F79-A9A8-2403D6E5F8E7}"/>
              </a:ext>
            </a:extLst>
          </p:cNvPr>
          <p:cNvSpPr/>
          <p:nvPr/>
        </p:nvSpPr>
        <p:spPr>
          <a:xfrm>
            <a:off x="6644236" y="88922"/>
            <a:ext cx="3834000" cy="3833828"/>
          </a:xfrm>
          <a:prstGeom prst="ellipse">
            <a:avLst/>
          </a:prstGeom>
          <a:noFill/>
          <a:ln w="38100">
            <a:solidFill>
              <a:srgbClr val="D638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1E1693A4-B2F4-4435-A1D1-ECC94677CE57}"/>
              </a:ext>
            </a:extLst>
          </p:cNvPr>
          <p:cNvCxnSpPr/>
          <p:nvPr/>
        </p:nvCxnSpPr>
        <p:spPr>
          <a:xfrm rot="20675871" flipV="1">
            <a:off x="4905001" y="5152103"/>
            <a:ext cx="651933" cy="293949"/>
          </a:xfrm>
          <a:prstGeom prst="straightConnector1">
            <a:avLst/>
          </a:prstGeom>
          <a:ln w="38100">
            <a:solidFill>
              <a:srgbClr val="D63838"/>
            </a:solidFill>
            <a:tailEnd type="triangle"/>
          </a:ln>
        </p:spPr>
        <p:style>
          <a:lnRef idx="1">
            <a:schemeClr val="accent6"/>
          </a:lnRef>
          <a:fillRef idx="0">
            <a:schemeClr val="accent6"/>
          </a:fillRef>
          <a:effectRef idx="0">
            <a:schemeClr val="accent6"/>
          </a:effectRef>
          <a:fontRef idx="minor">
            <a:schemeClr val="tx1"/>
          </a:fontRef>
        </p:style>
      </p:cxnSp>
      <p:cxnSp>
        <p:nvCxnSpPr>
          <p:cNvPr id="15" name="Connecteur droit avec flèche 14">
            <a:extLst>
              <a:ext uri="{FF2B5EF4-FFF2-40B4-BE49-F238E27FC236}">
                <a16:creationId xmlns:a16="http://schemas.microsoft.com/office/drawing/2014/main" id="{7F40E18A-2B85-491C-ACA9-427E59A5EEAB}"/>
              </a:ext>
            </a:extLst>
          </p:cNvPr>
          <p:cNvCxnSpPr/>
          <p:nvPr/>
        </p:nvCxnSpPr>
        <p:spPr>
          <a:xfrm rot="20675871" flipV="1">
            <a:off x="6616618" y="3640077"/>
            <a:ext cx="651933" cy="293949"/>
          </a:xfrm>
          <a:prstGeom prst="straightConnector1">
            <a:avLst/>
          </a:prstGeom>
          <a:ln w="38100">
            <a:solidFill>
              <a:srgbClr val="D63838"/>
            </a:solidFill>
            <a:tailEnd type="triangle"/>
          </a:ln>
        </p:spPr>
        <p:style>
          <a:lnRef idx="1">
            <a:schemeClr val="accent6"/>
          </a:lnRef>
          <a:fillRef idx="0">
            <a:schemeClr val="accent6"/>
          </a:fillRef>
          <a:effectRef idx="0">
            <a:schemeClr val="accent6"/>
          </a:effectRef>
          <a:fontRef idx="minor">
            <a:schemeClr val="tx1"/>
          </a:fontRef>
        </p:style>
      </p:cxnSp>
      <p:pic>
        <p:nvPicPr>
          <p:cNvPr id="16" name="Picture 2" descr="Medtronic Chair in Neuroengineering (@LNE_EPFL) | Twitter">
            <a:extLst>
              <a:ext uri="{FF2B5EF4-FFF2-40B4-BE49-F238E27FC236}">
                <a16:creationId xmlns:a16="http://schemas.microsoft.com/office/drawing/2014/main" id="{0137A717-9349-42DE-9F13-C35D0439F6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941136">
            <a:off x="5337377" y="3634086"/>
            <a:ext cx="1673694" cy="1673694"/>
          </a:xfrm>
          <a:prstGeom prst="rect">
            <a:avLst/>
          </a:prstGeom>
          <a:noFill/>
          <a:effectLst>
            <a:softEdge rad="241300"/>
          </a:effectLst>
          <a:extLst>
            <a:ext uri="{909E8E84-426E-40DD-AFC4-6F175D3DCCD1}">
              <a14:hiddenFill xmlns:a14="http://schemas.microsoft.com/office/drawing/2010/main">
                <a:solidFill>
                  <a:srgbClr val="FFFFFF"/>
                </a:solidFill>
              </a14:hiddenFill>
            </a:ext>
          </a:extLst>
        </p:spPr>
      </p:pic>
      <p:pic>
        <p:nvPicPr>
          <p:cNvPr id="17" name="Espace réservé pour une image  9" descr="Une image contenant vélo, noir&#10;&#10;Description générée automatiquement">
            <a:extLst>
              <a:ext uri="{FF2B5EF4-FFF2-40B4-BE49-F238E27FC236}">
                <a16:creationId xmlns:a16="http://schemas.microsoft.com/office/drawing/2014/main" id="{7D398567-DCA8-4320-80FF-CC411BF5512D}"/>
              </a:ext>
            </a:extLst>
          </p:cNvPr>
          <p:cNvPicPr>
            <a:picLocks noChangeAspect="1"/>
          </p:cNvPicPr>
          <p:nvPr/>
        </p:nvPicPr>
        <p:blipFill>
          <a:blip r:embed="rId6"/>
          <a:srcRect t="923" b="923"/>
          <a:stretch>
            <a:fillRect/>
          </a:stretch>
        </p:blipFill>
        <p:spPr>
          <a:xfrm>
            <a:off x="6781500" y="263703"/>
            <a:ext cx="3517799" cy="3454249"/>
          </a:xfrm>
          <a:prstGeom prst="ellipse">
            <a:avLst/>
          </a:prstGeom>
        </p:spPr>
      </p:pic>
      <p:sp>
        <p:nvSpPr>
          <p:cNvPr id="18" name="Organigramme : Connecteur 17">
            <a:extLst>
              <a:ext uri="{FF2B5EF4-FFF2-40B4-BE49-F238E27FC236}">
                <a16:creationId xmlns:a16="http://schemas.microsoft.com/office/drawing/2014/main" id="{7C155F6E-3C40-49BC-963B-F9A55B91AD9B}"/>
              </a:ext>
            </a:extLst>
          </p:cNvPr>
          <p:cNvSpPr/>
          <p:nvPr/>
        </p:nvSpPr>
        <p:spPr>
          <a:xfrm>
            <a:off x="6786666" y="283090"/>
            <a:ext cx="3512633" cy="346174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8" descr="Une image contenant extérieur, terrain, personne&#10;&#10;Description générée automatiquement">
            <a:extLst>
              <a:ext uri="{FF2B5EF4-FFF2-40B4-BE49-F238E27FC236}">
                <a16:creationId xmlns:a16="http://schemas.microsoft.com/office/drawing/2014/main" id="{C2212A75-8B21-4304-AE1D-E1233CC51764}"/>
              </a:ext>
            </a:extLst>
          </p:cNvPr>
          <p:cNvPicPr>
            <a:picLocks noChangeAspect="1"/>
          </p:cNvPicPr>
          <p:nvPr/>
        </p:nvPicPr>
        <p:blipFill>
          <a:blip r:embed="rId7"/>
          <a:stretch>
            <a:fillRect/>
          </a:stretch>
        </p:blipFill>
        <p:spPr>
          <a:xfrm>
            <a:off x="6850784" y="236824"/>
            <a:ext cx="3384395" cy="3508009"/>
          </a:xfrm>
          <a:prstGeom prst="ellipse">
            <a:avLst/>
          </a:prstGeom>
          <a:ln>
            <a:noFill/>
          </a:ln>
          <a:effectLst>
            <a:softEdge rad="112500"/>
          </a:effectLst>
        </p:spPr>
      </p:pic>
      <p:sp>
        <p:nvSpPr>
          <p:cNvPr id="2" name="ZoneTexte 1">
            <a:extLst>
              <a:ext uri="{FF2B5EF4-FFF2-40B4-BE49-F238E27FC236}">
                <a16:creationId xmlns:a16="http://schemas.microsoft.com/office/drawing/2014/main" id="{B7444315-E640-48AF-ADBF-CE2366B5F790}"/>
              </a:ext>
            </a:extLst>
          </p:cNvPr>
          <p:cNvSpPr txBox="1"/>
          <p:nvPr/>
        </p:nvSpPr>
        <p:spPr>
          <a:xfrm>
            <a:off x="10974941" y="6366901"/>
            <a:ext cx="1217059" cy="369332"/>
          </a:xfrm>
          <a:prstGeom prst="rect">
            <a:avLst/>
          </a:prstGeom>
          <a:noFill/>
        </p:spPr>
        <p:txBody>
          <a:bodyPr vert="horz" wrap="square" rtlCol="0">
            <a:spAutoFit/>
          </a:bodyPr>
          <a:lstStyle/>
          <a:p>
            <a:r>
              <a:rPr lang="fr-CH"/>
              <a:t>redinal.ch</a:t>
            </a:r>
            <a:endParaRPr lang="fr-FR"/>
          </a:p>
        </p:txBody>
      </p:sp>
    </p:spTree>
    <p:extLst>
      <p:ext uri="{BB962C8B-B14F-4D97-AF65-F5344CB8AC3E}">
        <p14:creationId xmlns:p14="http://schemas.microsoft.com/office/powerpoint/2010/main" val="62401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xit" presetSubtype="0" fill="hold" nodeType="withEffect">
                                  <p:stCondLst>
                                    <p:cond delay="0"/>
                                  </p:stCondLst>
                                  <p:childTnLst>
                                    <p:animEffect transition="out" filter="fade">
                                      <p:cBhvr>
                                        <p:cTn id="9" dur="500"/>
                                        <p:tgtEl>
                                          <p:spTgt spid="19"/>
                                        </p:tgtEl>
                                      </p:cBhvr>
                                    </p:animEffect>
                                    <p:set>
                                      <p:cBhvr>
                                        <p:cTn id="10" dur="1" fill="hold">
                                          <p:stCondLst>
                                            <p:cond delay="499"/>
                                          </p:stCondLst>
                                        </p:cTn>
                                        <p:tgtEl>
                                          <p:spTgt spid="1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childTnLst>
                                </p:cTn>
                              </p:par>
                              <p:par>
                                <p:cTn id="16" presetID="10" presetClass="exit" presetSubtype="0" fill="hold" grpId="1" nodeType="withEffect">
                                  <p:stCondLst>
                                    <p:cond delay="0"/>
                                  </p:stCondLst>
                                  <p:childTnLst>
                                    <p:animEffect transition="out" filter="fade">
                                      <p:cBhvr>
                                        <p:cTn id="17" dur="1000"/>
                                        <p:tgtEl>
                                          <p:spTgt spid="18"/>
                                        </p:tgtEl>
                                      </p:cBhvr>
                                    </p:animEffect>
                                    <p:set>
                                      <p:cBhvr>
                                        <p:cTn id="18" dur="1" fill="hold">
                                          <p:stCondLst>
                                            <p:cond delay="999"/>
                                          </p:stCondLst>
                                        </p:cTn>
                                        <p:tgtEl>
                                          <p:spTgt spid="18"/>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1000"/>
                                        <p:tgtEl>
                                          <p:spTgt spid="29"/>
                                        </p:tgtEl>
                                      </p:cBhvr>
                                    </p:animEffect>
                                  </p:childTnLst>
                                </p:cTn>
                              </p:par>
                              <p:par>
                                <p:cTn id="28" presetID="10"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fade">
                                      <p:cBhvr>
                                        <p:cTn id="30" dur="1000"/>
                                        <p:tgtEl>
                                          <p:spTgt spid="32"/>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childTnLst>
                                </p:cTn>
                              </p:par>
                              <p:par>
                                <p:cTn id="43" presetID="10"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94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48CEE60F-4C9D-4ADF-A414-3E002B2241E1}"/>
              </a:ext>
            </a:extLst>
          </p:cNvPr>
          <p:cNvSpPr>
            <a:spLocks noGrp="1"/>
          </p:cNvSpPr>
          <p:nvPr>
            <p:ph type="sldNum" sz="quarter" idx="4"/>
          </p:nvPr>
        </p:nvSpPr>
        <p:spPr/>
        <p:txBody>
          <a:bodyPr/>
          <a:lstStyle/>
          <a:p>
            <a:pPr>
              <a:defRPr/>
            </a:pPr>
            <a:fld id="{8D1FC6F8-0BCD-47E9-9C64-690771D9C143}" type="slidenum">
              <a:rPr lang="en-US" smtClean="0">
                <a:solidFill>
                  <a:schemeClr val="tx1"/>
                </a:solidFill>
              </a:rPr>
              <a:pPr>
                <a:defRPr/>
              </a:pPr>
              <a:t>20</a:t>
            </a:fld>
            <a:endParaRPr lang="en-US">
              <a:solidFill>
                <a:schemeClr val="tx1"/>
              </a:solidFill>
            </a:endParaRPr>
          </a:p>
        </p:txBody>
      </p:sp>
      <p:pic>
        <p:nvPicPr>
          <p:cNvPr id="19" name="Image 18">
            <a:extLst>
              <a:ext uri="{FF2B5EF4-FFF2-40B4-BE49-F238E27FC236}">
                <a16:creationId xmlns:a16="http://schemas.microsoft.com/office/drawing/2014/main" id="{26D1624D-CC0F-4FA1-BFF3-DC4CA4BB963A}"/>
              </a:ext>
            </a:extLst>
          </p:cNvPr>
          <p:cNvPicPr>
            <a:picLocks noChangeAspect="1"/>
          </p:cNvPicPr>
          <p:nvPr/>
        </p:nvPicPr>
        <p:blipFill>
          <a:blip r:embed="rId2"/>
          <a:stretch>
            <a:fillRect/>
          </a:stretch>
        </p:blipFill>
        <p:spPr>
          <a:xfrm>
            <a:off x="495231" y="1775156"/>
            <a:ext cx="3578929" cy="4507747"/>
          </a:xfrm>
          <a:prstGeom prst="rect">
            <a:avLst/>
          </a:prstGeom>
        </p:spPr>
      </p:pic>
      <p:pic>
        <p:nvPicPr>
          <p:cNvPr id="21" name="Image 20">
            <a:extLst>
              <a:ext uri="{FF2B5EF4-FFF2-40B4-BE49-F238E27FC236}">
                <a16:creationId xmlns:a16="http://schemas.microsoft.com/office/drawing/2014/main" id="{F71531F5-C174-42B3-AF7A-BBA2D757F204}"/>
              </a:ext>
            </a:extLst>
          </p:cNvPr>
          <p:cNvPicPr>
            <a:picLocks noChangeAspect="1"/>
          </p:cNvPicPr>
          <p:nvPr/>
        </p:nvPicPr>
        <p:blipFill>
          <a:blip r:embed="rId3"/>
          <a:stretch>
            <a:fillRect/>
          </a:stretch>
        </p:blipFill>
        <p:spPr>
          <a:xfrm>
            <a:off x="4324901" y="2275771"/>
            <a:ext cx="6565118" cy="3506515"/>
          </a:xfrm>
          <a:prstGeom prst="rect">
            <a:avLst/>
          </a:prstGeom>
        </p:spPr>
      </p:pic>
      <p:sp>
        <p:nvSpPr>
          <p:cNvPr id="22" name="ZoneTexte 21">
            <a:extLst>
              <a:ext uri="{FF2B5EF4-FFF2-40B4-BE49-F238E27FC236}">
                <a16:creationId xmlns:a16="http://schemas.microsoft.com/office/drawing/2014/main" id="{E8959A68-70A8-4F3E-9A9D-C801E2B2AB03}"/>
              </a:ext>
            </a:extLst>
          </p:cNvPr>
          <p:cNvSpPr txBox="1"/>
          <p:nvPr/>
        </p:nvSpPr>
        <p:spPr>
          <a:xfrm>
            <a:off x="4647271" y="5972739"/>
            <a:ext cx="5920377" cy="461665"/>
          </a:xfrm>
          <a:prstGeom prst="rect">
            <a:avLst/>
          </a:prstGeom>
          <a:noFill/>
        </p:spPr>
        <p:txBody>
          <a:bodyPr wrap="square" rtlCol="0">
            <a:spAutoFit/>
          </a:bodyPr>
          <a:lstStyle/>
          <a:p>
            <a:r>
              <a:rPr lang="en-GB" sz="1200"/>
              <a:t>Source : Amputee patient comfort and compliance (https://www.amputee-coalition.org/wp-content/uploads/2015/06/lsp_opedge-survey-article_120115-113042.pdf) </a:t>
            </a:r>
          </a:p>
        </p:txBody>
      </p:sp>
    </p:spTree>
    <p:extLst>
      <p:ext uri="{BB962C8B-B14F-4D97-AF65-F5344CB8AC3E}">
        <p14:creationId xmlns:p14="http://schemas.microsoft.com/office/powerpoint/2010/main" val="2659817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243BD233-5D4C-42CE-AACA-95134582CB88}"/>
              </a:ext>
            </a:extLst>
          </p:cNvPr>
          <p:cNvSpPr>
            <a:spLocks noGrp="1"/>
          </p:cNvSpPr>
          <p:nvPr>
            <p:ph type="sldNum" sz="quarter" idx="4"/>
          </p:nvPr>
        </p:nvSpPr>
        <p:spPr/>
        <p:txBody>
          <a:bodyPr/>
          <a:lstStyle/>
          <a:p>
            <a:pPr>
              <a:defRPr/>
            </a:pPr>
            <a:fld id="{8D1FC6F8-0BCD-47E9-9C64-690771D9C143}" type="slidenum">
              <a:rPr lang="en-US" dirty="0" smtClean="0">
                <a:solidFill>
                  <a:schemeClr val="tx1"/>
                </a:solidFill>
              </a:rPr>
              <a:pPr>
                <a:defRPr/>
              </a:pPr>
              <a:t>21</a:t>
            </a:fld>
            <a:endParaRPr lang="en-US">
              <a:solidFill>
                <a:schemeClr val="tx1"/>
              </a:solidFill>
            </a:endParaRPr>
          </a:p>
        </p:txBody>
      </p:sp>
      <p:sp>
        <p:nvSpPr>
          <p:cNvPr id="16" name="ZoneTexte 15">
            <a:extLst>
              <a:ext uri="{FF2B5EF4-FFF2-40B4-BE49-F238E27FC236}">
                <a16:creationId xmlns:a16="http://schemas.microsoft.com/office/drawing/2014/main" id="{B5CB1974-19F7-4AC7-800D-863F32666C65}"/>
              </a:ext>
            </a:extLst>
          </p:cNvPr>
          <p:cNvSpPr txBox="1"/>
          <p:nvPr/>
        </p:nvSpPr>
        <p:spPr>
          <a:xfrm>
            <a:off x="3227614" y="1631043"/>
            <a:ext cx="721541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r-FR" b="1">
                <a:ea typeface="+mn-lt"/>
                <a:cs typeface="+mn-lt"/>
              </a:rPr>
              <a:t>50 000 </a:t>
            </a:r>
            <a:r>
              <a:rPr lang="fr-FR" b="1" err="1">
                <a:ea typeface="+mn-lt"/>
                <a:cs typeface="+mn-lt"/>
              </a:rPr>
              <a:t>blind</a:t>
            </a:r>
            <a:r>
              <a:rPr lang="fr-FR" b="1">
                <a:ea typeface="+mn-lt"/>
                <a:cs typeface="+mn-lt"/>
              </a:rPr>
              <a:t> people (CH) --&gt;  30 000 of curable patient (60%) </a:t>
            </a:r>
            <a:r>
              <a:rPr lang="fr-FR">
                <a:ea typeface="+mn-lt"/>
                <a:cs typeface="+mn-lt"/>
              </a:rPr>
              <a:t>  </a:t>
            </a:r>
          </a:p>
          <a:p>
            <a:pPr marL="285750" indent="-285750">
              <a:buFont typeface="Arial"/>
              <a:buChar char="•"/>
            </a:pPr>
            <a:r>
              <a:rPr lang="fr-FR" err="1">
                <a:ea typeface="+mn-lt"/>
                <a:cs typeface="+mn-lt"/>
              </a:rPr>
              <a:t>Economic</a:t>
            </a:r>
            <a:r>
              <a:rPr lang="fr-FR">
                <a:ea typeface="+mn-lt"/>
                <a:cs typeface="+mn-lt"/>
              </a:rPr>
              <a:t> </a:t>
            </a:r>
            <a:r>
              <a:rPr lang="fr-FR" err="1">
                <a:ea typeface="+mn-lt"/>
                <a:cs typeface="+mn-lt"/>
              </a:rPr>
              <a:t>burden</a:t>
            </a:r>
            <a:r>
              <a:rPr lang="fr-FR">
                <a:ea typeface="+mn-lt"/>
                <a:cs typeface="+mn-lt"/>
              </a:rPr>
              <a:t> in the USA : 139 billions USD for 2,6 million </a:t>
            </a:r>
            <a:r>
              <a:rPr lang="fr-FR" err="1">
                <a:ea typeface="+mn-lt"/>
                <a:cs typeface="+mn-lt"/>
              </a:rPr>
              <a:t>visually</a:t>
            </a:r>
            <a:r>
              <a:rPr lang="fr-FR">
                <a:ea typeface="+mn-lt"/>
                <a:cs typeface="+mn-lt"/>
              </a:rPr>
              <a:t> </a:t>
            </a:r>
            <a:r>
              <a:rPr lang="fr-FR" err="1">
                <a:ea typeface="+mn-lt"/>
                <a:cs typeface="+mn-lt"/>
              </a:rPr>
              <a:t>impared</a:t>
            </a:r>
            <a:r>
              <a:rPr lang="fr-FR">
                <a:ea typeface="+mn-lt"/>
                <a:cs typeface="+mn-lt"/>
              </a:rPr>
              <a:t> </a:t>
            </a:r>
            <a:r>
              <a:rPr lang="fr-FR" err="1">
                <a:ea typeface="+mn-lt"/>
                <a:cs typeface="+mn-lt"/>
              </a:rPr>
              <a:t>including</a:t>
            </a:r>
            <a:r>
              <a:rPr lang="fr-FR">
                <a:ea typeface="+mn-lt"/>
                <a:cs typeface="+mn-lt"/>
              </a:rPr>
              <a:t> 1 million </a:t>
            </a:r>
            <a:r>
              <a:rPr lang="fr-FR" err="1">
                <a:ea typeface="+mn-lt"/>
                <a:cs typeface="+mn-lt"/>
              </a:rPr>
              <a:t>blind</a:t>
            </a:r>
            <a:r>
              <a:rPr lang="fr-FR">
                <a:ea typeface="+mn-lt"/>
                <a:cs typeface="+mn-lt"/>
              </a:rPr>
              <a:t> people </a:t>
            </a:r>
            <a:r>
              <a:rPr lang="fr-FR" err="1">
                <a:ea typeface="+mn-lt"/>
                <a:cs typeface="+mn-lt"/>
              </a:rPr>
              <a:t>without</a:t>
            </a:r>
            <a:r>
              <a:rPr lang="fr-FR">
                <a:ea typeface="+mn-lt"/>
                <a:cs typeface="+mn-lt"/>
              </a:rPr>
              <a:t> </a:t>
            </a:r>
            <a:r>
              <a:rPr lang="fr-FR" err="1">
                <a:ea typeface="+mn-lt"/>
                <a:cs typeface="+mn-lt"/>
              </a:rPr>
              <a:t>considering</a:t>
            </a:r>
            <a:r>
              <a:rPr lang="fr-FR">
                <a:ea typeface="+mn-lt"/>
                <a:cs typeface="+mn-lt"/>
              </a:rPr>
              <a:t> </a:t>
            </a:r>
            <a:r>
              <a:rPr lang="fr-FR" err="1">
                <a:ea typeface="+mn-lt"/>
                <a:cs typeface="+mn-lt"/>
              </a:rPr>
              <a:t>QALYs</a:t>
            </a:r>
            <a:r>
              <a:rPr lang="fr-FR">
                <a:ea typeface="+mn-lt"/>
                <a:cs typeface="+mn-lt"/>
              </a:rPr>
              <a:t> and </a:t>
            </a:r>
            <a:r>
              <a:rPr lang="fr-FR" err="1">
                <a:ea typeface="+mn-lt"/>
                <a:cs typeface="+mn-lt"/>
              </a:rPr>
              <a:t>DALYs</a:t>
            </a:r>
            <a:endParaRPr lang="fr-FR">
              <a:cs typeface="Calibri" panose="020F0502020204030204"/>
            </a:endParaRPr>
          </a:p>
          <a:p>
            <a:pPr marL="285750" indent="-285750">
              <a:buFont typeface="Arial"/>
              <a:buChar char="•"/>
            </a:pPr>
            <a:r>
              <a:rPr lang="fr-FR">
                <a:ea typeface="+mn-lt"/>
                <a:cs typeface="+mn-lt"/>
              </a:rPr>
              <a:t>Blind </a:t>
            </a:r>
            <a:r>
              <a:rPr lang="fr-FR" err="1">
                <a:ea typeface="+mn-lt"/>
                <a:cs typeface="+mn-lt"/>
              </a:rPr>
              <a:t>individual</a:t>
            </a:r>
            <a:r>
              <a:rPr lang="fr-FR">
                <a:ea typeface="+mn-lt"/>
                <a:cs typeface="+mn-lt"/>
              </a:rPr>
              <a:t> vision </a:t>
            </a:r>
            <a:r>
              <a:rPr lang="fr-FR" err="1">
                <a:ea typeface="+mn-lt"/>
                <a:cs typeface="+mn-lt"/>
              </a:rPr>
              <a:t>cost</a:t>
            </a:r>
            <a:r>
              <a:rPr lang="fr-FR">
                <a:ea typeface="+mn-lt"/>
                <a:cs typeface="+mn-lt"/>
              </a:rPr>
              <a:t> per </a:t>
            </a:r>
            <a:r>
              <a:rPr lang="fr-FR" err="1">
                <a:ea typeface="+mn-lt"/>
                <a:cs typeface="+mn-lt"/>
              </a:rPr>
              <a:t>year</a:t>
            </a:r>
            <a:r>
              <a:rPr lang="fr-FR">
                <a:ea typeface="+mn-lt"/>
                <a:cs typeface="+mn-lt"/>
              </a:rPr>
              <a:t> = 26 900 USD (71,7 billion USD)             </a:t>
            </a:r>
            <a:endParaRPr lang="fr-FR">
              <a:cs typeface="Calibri" panose="020F0502020204030204"/>
            </a:endParaRPr>
          </a:p>
          <a:p>
            <a:pPr marL="285750" indent="-285750">
              <a:buFont typeface="Arial"/>
              <a:buChar char="•"/>
            </a:pPr>
            <a:r>
              <a:rPr lang="fr-FR" err="1">
                <a:ea typeface="+mn-lt"/>
                <a:cs typeface="+mn-lt"/>
              </a:rPr>
              <a:t>Government</a:t>
            </a:r>
            <a:r>
              <a:rPr lang="fr-FR">
                <a:ea typeface="+mn-lt"/>
                <a:cs typeface="+mn-lt"/>
              </a:rPr>
              <a:t> payement = 47,4 billion USD </a:t>
            </a:r>
            <a:endParaRPr lang="fr-FR">
              <a:cs typeface="Calibri" panose="020F0502020204030204"/>
            </a:endParaRPr>
          </a:p>
          <a:p>
            <a:pPr marL="285750" indent="-285750">
              <a:buFont typeface="Arial"/>
              <a:buChar char="•"/>
            </a:pPr>
            <a:r>
              <a:rPr lang="fr-FR" err="1">
                <a:ea typeface="+mn-lt"/>
                <a:cs typeface="+mn-lt"/>
              </a:rPr>
              <a:t>Private</a:t>
            </a:r>
            <a:r>
              <a:rPr lang="fr-FR">
                <a:ea typeface="+mn-lt"/>
                <a:cs typeface="+mn-lt"/>
              </a:rPr>
              <a:t> </a:t>
            </a:r>
            <a:r>
              <a:rPr lang="fr-FR" err="1">
                <a:ea typeface="+mn-lt"/>
                <a:cs typeface="+mn-lt"/>
              </a:rPr>
              <a:t>insurance</a:t>
            </a:r>
            <a:r>
              <a:rPr lang="fr-FR">
                <a:ea typeface="+mn-lt"/>
                <a:cs typeface="+mn-lt"/>
              </a:rPr>
              <a:t> = 22,1 billion USD </a:t>
            </a:r>
            <a:endParaRPr lang="fr-FR">
              <a:cs typeface="Calibri" panose="020F0502020204030204"/>
            </a:endParaRPr>
          </a:p>
          <a:p>
            <a:pPr marL="285750" indent="-285750">
              <a:buFont typeface="Arial"/>
              <a:buChar char="•"/>
            </a:pPr>
            <a:r>
              <a:rPr lang="fr-FR">
                <a:ea typeface="+mn-lt"/>
                <a:cs typeface="+mn-lt"/>
              </a:rPr>
              <a:t>Indirect </a:t>
            </a:r>
            <a:r>
              <a:rPr lang="fr-FR" err="1">
                <a:ea typeface="+mn-lt"/>
                <a:cs typeface="+mn-lt"/>
              </a:rPr>
              <a:t>cost</a:t>
            </a:r>
            <a:r>
              <a:rPr lang="fr-FR">
                <a:ea typeface="+mn-lt"/>
                <a:cs typeface="+mn-lt"/>
              </a:rPr>
              <a:t> = 72,2 billion USD (</a:t>
            </a:r>
            <a:r>
              <a:rPr lang="fr-FR" err="1">
                <a:ea typeface="+mn-lt"/>
                <a:cs typeface="+mn-lt"/>
              </a:rPr>
              <a:t>see</a:t>
            </a:r>
            <a:r>
              <a:rPr lang="fr-FR">
                <a:ea typeface="+mn-lt"/>
                <a:cs typeface="+mn-lt"/>
              </a:rPr>
              <a:t> </a:t>
            </a:r>
            <a:r>
              <a:rPr lang="fr-FR" err="1">
                <a:ea typeface="+mn-lt"/>
                <a:cs typeface="+mn-lt"/>
              </a:rPr>
              <a:t>what</a:t>
            </a:r>
            <a:r>
              <a:rPr lang="fr-FR">
                <a:ea typeface="+mn-lt"/>
                <a:cs typeface="+mn-lt"/>
              </a:rPr>
              <a:t> </a:t>
            </a:r>
            <a:r>
              <a:rPr lang="fr-FR" err="1">
                <a:ea typeface="+mn-lt"/>
                <a:cs typeface="+mn-lt"/>
              </a:rPr>
              <a:t>percentage</a:t>
            </a:r>
            <a:r>
              <a:rPr lang="fr-FR">
                <a:ea typeface="+mn-lt"/>
                <a:cs typeface="+mn-lt"/>
              </a:rPr>
              <a:t> </a:t>
            </a:r>
            <a:r>
              <a:rPr lang="fr-FR" err="1">
                <a:ea typeface="+mn-lt"/>
                <a:cs typeface="+mn-lt"/>
              </a:rPr>
              <a:t>we</a:t>
            </a:r>
            <a:r>
              <a:rPr lang="fr-FR">
                <a:ea typeface="+mn-lt"/>
                <a:cs typeface="+mn-lt"/>
              </a:rPr>
              <a:t> </a:t>
            </a:r>
            <a:r>
              <a:rPr lang="fr-FR" err="1">
                <a:ea typeface="+mn-lt"/>
                <a:cs typeface="+mn-lt"/>
              </a:rPr>
              <a:t>can</a:t>
            </a:r>
            <a:r>
              <a:rPr lang="fr-FR">
                <a:ea typeface="+mn-lt"/>
                <a:cs typeface="+mn-lt"/>
              </a:rPr>
              <a:t> </a:t>
            </a:r>
            <a:r>
              <a:rPr lang="fr-FR" err="1">
                <a:ea typeface="+mn-lt"/>
                <a:cs typeface="+mn-lt"/>
              </a:rPr>
              <a:t>reduce</a:t>
            </a:r>
            <a:r>
              <a:rPr lang="fr-FR">
                <a:ea typeface="+mn-lt"/>
                <a:cs typeface="+mn-lt"/>
              </a:rPr>
              <a:t>)</a:t>
            </a:r>
            <a:endParaRPr lang="fr-FR">
              <a:cs typeface="Calibri" panose="020F0502020204030204"/>
            </a:endParaRPr>
          </a:p>
          <a:p>
            <a:pPr marL="285750" indent="-285750">
              <a:buFont typeface="Arial"/>
              <a:buChar char="•"/>
            </a:pPr>
            <a:r>
              <a:rPr lang="fr-FR">
                <a:ea typeface="+mn-lt"/>
                <a:cs typeface="+mn-lt"/>
              </a:rPr>
              <a:t>The </a:t>
            </a:r>
            <a:r>
              <a:rPr lang="fr-FR" err="1">
                <a:ea typeface="+mn-lt"/>
                <a:cs typeface="+mn-lt"/>
              </a:rPr>
              <a:t>cost</a:t>
            </a:r>
            <a:r>
              <a:rPr lang="fr-FR">
                <a:ea typeface="+mn-lt"/>
                <a:cs typeface="+mn-lt"/>
              </a:rPr>
              <a:t> for guide </a:t>
            </a:r>
            <a:r>
              <a:rPr lang="fr-FR" err="1">
                <a:ea typeface="+mn-lt"/>
                <a:cs typeface="+mn-lt"/>
              </a:rPr>
              <a:t>dogs</a:t>
            </a:r>
            <a:r>
              <a:rPr lang="fr-FR">
                <a:ea typeface="+mn-lt"/>
                <a:cs typeface="+mn-lt"/>
              </a:rPr>
              <a:t> per </a:t>
            </a:r>
            <a:r>
              <a:rPr lang="fr-FR" err="1">
                <a:ea typeface="+mn-lt"/>
                <a:cs typeface="+mn-lt"/>
              </a:rPr>
              <a:t>year</a:t>
            </a:r>
            <a:r>
              <a:rPr lang="fr-FR">
                <a:ea typeface="+mn-lt"/>
                <a:cs typeface="+mn-lt"/>
              </a:rPr>
              <a:t> (62 million USD) </a:t>
            </a:r>
            <a:r>
              <a:rPr lang="fr-FR" err="1">
                <a:ea typeface="+mn-lt"/>
                <a:cs typeface="+mn-lt"/>
              </a:rPr>
              <a:t>will</a:t>
            </a:r>
            <a:r>
              <a:rPr lang="fr-FR">
                <a:ea typeface="+mn-lt"/>
                <a:cs typeface="+mn-lt"/>
              </a:rPr>
              <a:t> </a:t>
            </a:r>
            <a:r>
              <a:rPr lang="fr-FR" err="1">
                <a:ea typeface="+mn-lt"/>
                <a:cs typeface="+mn-lt"/>
              </a:rPr>
              <a:t>disappear</a:t>
            </a:r>
            <a:r>
              <a:rPr lang="fr-FR">
                <a:ea typeface="+mn-lt"/>
                <a:cs typeface="+mn-lt"/>
              </a:rPr>
              <a:t> </a:t>
            </a:r>
            <a:r>
              <a:rPr lang="fr-FR" err="1">
                <a:ea typeface="+mn-lt"/>
                <a:cs typeface="+mn-lt"/>
              </a:rPr>
              <a:t>with</a:t>
            </a:r>
            <a:r>
              <a:rPr lang="fr-FR">
                <a:ea typeface="+mn-lt"/>
                <a:cs typeface="+mn-lt"/>
              </a:rPr>
              <a:t> regain of </a:t>
            </a:r>
            <a:r>
              <a:rPr lang="fr-FR" err="1">
                <a:ea typeface="+mn-lt"/>
                <a:cs typeface="+mn-lt"/>
              </a:rPr>
              <a:t>autonomy</a:t>
            </a:r>
            <a:endParaRPr lang="fr-FR">
              <a:cs typeface="Calibri" panose="020F0502020204030204"/>
            </a:endParaRPr>
          </a:p>
          <a:p>
            <a:pPr marL="285750" indent="-285750">
              <a:buFont typeface="Arial"/>
              <a:buChar char="•"/>
            </a:pPr>
            <a:r>
              <a:rPr lang="fr-FR" err="1">
                <a:ea typeface="+mn-lt"/>
                <a:cs typeface="+mn-lt"/>
              </a:rPr>
              <a:t>Medical</a:t>
            </a:r>
            <a:r>
              <a:rPr lang="fr-FR">
                <a:ea typeface="+mn-lt"/>
                <a:cs typeface="+mn-lt"/>
              </a:rPr>
              <a:t> </a:t>
            </a:r>
            <a:r>
              <a:rPr lang="fr-FR" err="1">
                <a:ea typeface="+mn-lt"/>
                <a:cs typeface="+mn-lt"/>
              </a:rPr>
              <a:t>cost</a:t>
            </a:r>
            <a:r>
              <a:rPr lang="fr-FR">
                <a:ea typeface="+mn-lt"/>
                <a:cs typeface="+mn-lt"/>
              </a:rPr>
              <a:t> per </a:t>
            </a:r>
            <a:r>
              <a:rPr lang="fr-FR" err="1">
                <a:ea typeface="+mn-lt"/>
                <a:cs typeface="+mn-lt"/>
              </a:rPr>
              <a:t>person</a:t>
            </a:r>
            <a:r>
              <a:rPr lang="fr-FR">
                <a:ea typeface="+mn-lt"/>
                <a:cs typeface="+mn-lt"/>
              </a:rPr>
              <a:t> = 7000 USD           </a:t>
            </a:r>
            <a:endParaRPr lang="fr-FR">
              <a:cs typeface="Calibri" panose="020F0502020204030204"/>
            </a:endParaRPr>
          </a:p>
          <a:p>
            <a:pPr marL="285750" indent="-285750">
              <a:buFont typeface="Arial"/>
              <a:buChar char="•"/>
            </a:pPr>
            <a:r>
              <a:rPr lang="fr-FR" err="1">
                <a:ea typeface="+mn-lt"/>
                <a:cs typeface="+mn-lt"/>
              </a:rPr>
              <a:t>Productivity</a:t>
            </a:r>
            <a:r>
              <a:rPr lang="fr-FR">
                <a:ea typeface="+mn-lt"/>
                <a:cs typeface="+mn-lt"/>
              </a:rPr>
              <a:t> </a:t>
            </a:r>
            <a:r>
              <a:rPr lang="fr-FR" err="1">
                <a:ea typeface="+mn-lt"/>
                <a:cs typeface="+mn-lt"/>
              </a:rPr>
              <a:t>loss</a:t>
            </a:r>
            <a:r>
              <a:rPr lang="fr-FR">
                <a:ea typeface="+mn-lt"/>
                <a:cs typeface="+mn-lt"/>
              </a:rPr>
              <a:t> = 12,5 billion USD             </a:t>
            </a:r>
            <a:endParaRPr lang="fr-FR">
              <a:cs typeface="Calibri" panose="020F0502020204030204"/>
            </a:endParaRPr>
          </a:p>
          <a:p>
            <a:r>
              <a:rPr lang="fr-FR">
                <a:ea typeface="+mn-lt"/>
                <a:cs typeface="+mn-lt"/>
              </a:rPr>
              <a:t>Nursing home </a:t>
            </a:r>
            <a:r>
              <a:rPr lang="fr-FR" err="1">
                <a:ea typeface="+mn-lt"/>
                <a:cs typeface="+mn-lt"/>
              </a:rPr>
              <a:t>Cost</a:t>
            </a:r>
            <a:r>
              <a:rPr lang="fr-FR">
                <a:ea typeface="+mn-lt"/>
                <a:cs typeface="+mn-lt"/>
              </a:rPr>
              <a:t> = 7,5 billion USD        </a:t>
            </a:r>
            <a:endParaRPr lang="fr-FR">
              <a:cs typeface="Calibri" panose="020F0502020204030204"/>
            </a:endParaRPr>
          </a:p>
        </p:txBody>
      </p:sp>
      <p:sp>
        <p:nvSpPr>
          <p:cNvPr id="17" name="ZoneTexte 16">
            <a:extLst>
              <a:ext uri="{FF2B5EF4-FFF2-40B4-BE49-F238E27FC236}">
                <a16:creationId xmlns:a16="http://schemas.microsoft.com/office/drawing/2014/main" id="{FABC2886-8A72-4010-812B-31A5511DC211}"/>
              </a:ext>
            </a:extLst>
          </p:cNvPr>
          <p:cNvSpPr txBox="1"/>
          <p:nvPr/>
        </p:nvSpPr>
        <p:spPr>
          <a:xfrm>
            <a:off x="4558846" y="540202"/>
            <a:ext cx="424905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3200">
                <a:solidFill>
                  <a:srgbClr val="C00000"/>
                </a:solidFill>
              </a:rPr>
              <a:t>Important Numbers</a:t>
            </a:r>
            <a:endParaRPr lang="fr-FR" sz="3200">
              <a:solidFill>
                <a:srgbClr val="C00000"/>
              </a:solidFill>
              <a:cs typeface="Calibri"/>
            </a:endParaRPr>
          </a:p>
        </p:txBody>
      </p:sp>
    </p:spTree>
    <p:extLst>
      <p:ext uri="{BB962C8B-B14F-4D97-AF65-F5344CB8AC3E}">
        <p14:creationId xmlns:p14="http://schemas.microsoft.com/office/powerpoint/2010/main" val="562041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CBCB59D9-C37A-4657-9E03-EC9D613B08D6}"/>
              </a:ext>
            </a:extLst>
          </p:cNvPr>
          <p:cNvSpPr>
            <a:spLocks noGrp="1"/>
          </p:cNvSpPr>
          <p:nvPr>
            <p:ph type="sldNum" sz="quarter" idx="4"/>
          </p:nvPr>
        </p:nvSpPr>
        <p:spPr/>
        <p:txBody>
          <a:bodyPr/>
          <a:lstStyle/>
          <a:p>
            <a:pPr>
              <a:defRPr/>
            </a:pPr>
            <a:fld id="{8D1FC6F8-0BCD-47E9-9C64-690771D9C143}" type="slidenum">
              <a:rPr lang="en-US" smtClean="0">
                <a:solidFill>
                  <a:schemeClr val="tx1"/>
                </a:solidFill>
              </a:rPr>
              <a:pPr>
                <a:defRPr/>
              </a:pPr>
              <a:t>22</a:t>
            </a:fld>
            <a:endParaRPr lang="en-US">
              <a:solidFill>
                <a:schemeClr val="tx1"/>
              </a:solidFill>
            </a:endParaRPr>
          </a:p>
        </p:txBody>
      </p:sp>
      <p:sp>
        <p:nvSpPr>
          <p:cNvPr id="16" name="ZoneTexte 15">
            <a:extLst>
              <a:ext uri="{FF2B5EF4-FFF2-40B4-BE49-F238E27FC236}">
                <a16:creationId xmlns:a16="http://schemas.microsoft.com/office/drawing/2014/main" id="{4FB5F7F0-C7B5-4AA3-A0AC-2DE94B1A84B1}"/>
              </a:ext>
            </a:extLst>
          </p:cNvPr>
          <p:cNvSpPr txBox="1"/>
          <p:nvPr/>
        </p:nvSpPr>
        <p:spPr>
          <a:xfrm>
            <a:off x="3091543" y="2002970"/>
            <a:ext cx="824048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fr-FR" b="1">
                <a:ea typeface="+mn-lt"/>
                <a:cs typeface="+mn-lt"/>
              </a:rPr>
              <a:t>Direct </a:t>
            </a:r>
            <a:r>
              <a:rPr lang="fr-FR" b="1" err="1">
                <a:ea typeface="+mn-lt"/>
                <a:cs typeface="+mn-lt"/>
              </a:rPr>
              <a:t>costs</a:t>
            </a:r>
            <a:r>
              <a:rPr lang="fr-FR" b="1">
                <a:ea typeface="+mn-lt"/>
                <a:cs typeface="+mn-lt"/>
              </a:rPr>
              <a:t> (</a:t>
            </a:r>
            <a:r>
              <a:rPr lang="fr-FR" b="1" err="1">
                <a:ea typeface="+mn-lt"/>
                <a:cs typeface="+mn-lt"/>
              </a:rPr>
              <a:t>medical</a:t>
            </a:r>
            <a:r>
              <a:rPr lang="fr-FR" b="1">
                <a:ea typeface="+mn-lt"/>
                <a:cs typeface="+mn-lt"/>
              </a:rPr>
              <a:t> and social) = 800 million CHF </a:t>
            </a:r>
            <a:endParaRPr lang="fr-FR">
              <a:cs typeface="Calibri" panose="020F0502020204030204"/>
            </a:endParaRPr>
          </a:p>
          <a:p>
            <a:pPr marL="285750" indent="-285750">
              <a:lnSpc>
                <a:spcPct val="150000"/>
              </a:lnSpc>
              <a:buFont typeface="Arial"/>
              <a:buChar char="•"/>
            </a:pPr>
            <a:r>
              <a:rPr lang="fr-FR" b="1">
                <a:ea typeface="+mn-lt"/>
                <a:cs typeface="+mn-lt"/>
              </a:rPr>
              <a:t>Indirect </a:t>
            </a:r>
            <a:r>
              <a:rPr lang="fr-FR" b="1" err="1">
                <a:ea typeface="+mn-lt"/>
                <a:cs typeface="+mn-lt"/>
              </a:rPr>
              <a:t>costs</a:t>
            </a:r>
            <a:r>
              <a:rPr lang="fr-FR" b="1">
                <a:ea typeface="+mn-lt"/>
                <a:cs typeface="+mn-lt"/>
              </a:rPr>
              <a:t>  = 1,5 billion CHF</a:t>
            </a:r>
            <a:endParaRPr lang="fr-FR">
              <a:cs typeface="Calibri" panose="020F0502020204030204"/>
            </a:endParaRPr>
          </a:p>
          <a:p>
            <a:pPr marL="285750" indent="-285750">
              <a:lnSpc>
                <a:spcPct val="150000"/>
              </a:lnSpc>
              <a:buFont typeface="Arial"/>
              <a:buChar char="•"/>
            </a:pPr>
            <a:r>
              <a:rPr lang="fr-FR" b="1" err="1">
                <a:ea typeface="+mn-lt"/>
                <a:cs typeface="+mn-lt"/>
              </a:rPr>
              <a:t>Economic</a:t>
            </a:r>
            <a:r>
              <a:rPr lang="fr-FR" b="1">
                <a:ea typeface="+mn-lt"/>
                <a:cs typeface="+mn-lt"/>
              </a:rPr>
              <a:t> </a:t>
            </a:r>
            <a:r>
              <a:rPr lang="fr-FR" b="1" err="1">
                <a:ea typeface="+mn-lt"/>
                <a:cs typeface="+mn-lt"/>
              </a:rPr>
              <a:t>burden</a:t>
            </a:r>
            <a:r>
              <a:rPr lang="fr-FR" b="1">
                <a:ea typeface="+mn-lt"/>
                <a:cs typeface="+mn-lt"/>
              </a:rPr>
              <a:t> of </a:t>
            </a:r>
            <a:r>
              <a:rPr lang="fr-FR" b="1" err="1">
                <a:ea typeface="+mn-lt"/>
                <a:cs typeface="+mn-lt"/>
              </a:rPr>
              <a:t>QALYs</a:t>
            </a:r>
            <a:r>
              <a:rPr lang="fr-FR" b="1">
                <a:ea typeface="+mn-lt"/>
                <a:cs typeface="+mn-lt"/>
              </a:rPr>
              <a:t> = 5 billion CHF</a:t>
            </a:r>
            <a:r>
              <a:rPr lang="fr-FR">
                <a:ea typeface="+mn-lt"/>
                <a:cs typeface="+mn-lt"/>
              </a:rPr>
              <a:t>           21 </a:t>
            </a:r>
            <a:r>
              <a:rPr lang="fr-FR" err="1">
                <a:ea typeface="+mn-lt"/>
                <a:cs typeface="+mn-lt"/>
              </a:rPr>
              <a:t>years</a:t>
            </a:r>
            <a:r>
              <a:rPr lang="fr-FR">
                <a:ea typeface="+mn-lt"/>
                <a:cs typeface="+mn-lt"/>
              </a:rPr>
              <a:t> of </a:t>
            </a:r>
            <a:r>
              <a:rPr lang="fr-FR" err="1">
                <a:ea typeface="+mn-lt"/>
                <a:cs typeface="+mn-lt"/>
              </a:rPr>
              <a:t>blindness</a:t>
            </a:r>
            <a:r>
              <a:rPr lang="fr-FR">
                <a:ea typeface="+mn-lt"/>
                <a:cs typeface="+mn-lt"/>
              </a:rPr>
              <a:t> </a:t>
            </a:r>
            <a:r>
              <a:rPr lang="fr-FR" err="1">
                <a:ea typeface="+mn-lt"/>
                <a:cs typeface="+mn-lt"/>
              </a:rPr>
              <a:t>with</a:t>
            </a:r>
            <a:r>
              <a:rPr lang="fr-FR">
                <a:ea typeface="+mn-lt"/>
                <a:cs typeface="+mn-lt"/>
              </a:rPr>
              <a:t> a </a:t>
            </a:r>
            <a:r>
              <a:rPr lang="fr-FR" err="1">
                <a:ea typeface="+mn-lt"/>
                <a:cs typeface="+mn-lt"/>
              </a:rPr>
              <a:t>weight</a:t>
            </a:r>
            <a:r>
              <a:rPr lang="fr-FR">
                <a:ea typeface="+mn-lt"/>
                <a:cs typeface="+mn-lt"/>
              </a:rPr>
              <a:t> of ⅓ (</a:t>
            </a:r>
            <a:r>
              <a:rPr lang="fr-FR" err="1">
                <a:ea typeface="+mn-lt"/>
                <a:cs typeface="+mn-lt"/>
              </a:rPr>
              <a:t>Average</a:t>
            </a:r>
            <a:r>
              <a:rPr lang="fr-FR">
                <a:ea typeface="+mn-lt"/>
                <a:cs typeface="+mn-lt"/>
              </a:rPr>
              <a:t> </a:t>
            </a:r>
            <a:r>
              <a:rPr lang="fr-FR" err="1">
                <a:ea typeface="+mn-lt"/>
                <a:cs typeface="+mn-lt"/>
              </a:rPr>
              <a:t>age</a:t>
            </a:r>
            <a:r>
              <a:rPr lang="fr-FR">
                <a:ea typeface="+mn-lt"/>
                <a:cs typeface="+mn-lt"/>
              </a:rPr>
              <a:t> = 62 to life </a:t>
            </a:r>
            <a:r>
              <a:rPr lang="fr-FR" err="1">
                <a:ea typeface="+mn-lt"/>
                <a:cs typeface="+mn-lt"/>
              </a:rPr>
              <a:t>expectancy</a:t>
            </a:r>
            <a:r>
              <a:rPr lang="fr-FR">
                <a:ea typeface="+mn-lt"/>
                <a:cs typeface="+mn-lt"/>
              </a:rPr>
              <a:t> = 83)            7 </a:t>
            </a:r>
            <a:r>
              <a:rPr lang="fr-FR" err="1">
                <a:ea typeface="+mn-lt"/>
                <a:cs typeface="+mn-lt"/>
              </a:rPr>
              <a:t>QALYs</a:t>
            </a:r>
            <a:endParaRPr lang="fr-FR" err="1">
              <a:cs typeface="Calibri" panose="020F0502020204030204"/>
            </a:endParaRPr>
          </a:p>
          <a:p>
            <a:pPr marL="285750" indent="-285750">
              <a:lnSpc>
                <a:spcPct val="150000"/>
              </a:lnSpc>
              <a:buFont typeface="Arial"/>
              <a:buChar char="•"/>
            </a:pPr>
            <a:r>
              <a:rPr lang="fr-FR">
                <a:ea typeface="+mn-lt"/>
                <a:cs typeface="+mn-lt"/>
              </a:rPr>
              <a:t>Financial </a:t>
            </a:r>
            <a:r>
              <a:rPr lang="fr-FR" err="1">
                <a:ea typeface="+mn-lt"/>
                <a:cs typeface="+mn-lt"/>
              </a:rPr>
              <a:t>consequences</a:t>
            </a:r>
            <a:r>
              <a:rPr lang="fr-FR">
                <a:ea typeface="+mn-lt"/>
                <a:cs typeface="+mn-lt"/>
              </a:rPr>
              <a:t> = 21 000 CHF per blind per </a:t>
            </a:r>
            <a:r>
              <a:rPr lang="fr-FR" err="1">
                <a:ea typeface="+mn-lt"/>
                <a:cs typeface="+mn-lt"/>
              </a:rPr>
              <a:t>year</a:t>
            </a:r>
            <a:r>
              <a:rPr lang="fr-FR">
                <a:ea typeface="+mn-lt"/>
                <a:cs typeface="+mn-lt"/>
              </a:rPr>
              <a:t> </a:t>
            </a:r>
            <a:endParaRPr lang="fr-FR">
              <a:cs typeface="Calibri" panose="020F0502020204030204"/>
            </a:endParaRPr>
          </a:p>
          <a:p>
            <a:pPr marL="285750" indent="-285750">
              <a:lnSpc>
                <a:spcPct val="150000"/>
              </a:lnSpc>
              <a:buFont typeface="Arial"/>
              <a:buChar char="•"/>
            </a:pPr>
            <a:r>
              <a:rPr lang="fr-FR">
                <a:ea typeface="+mn-lt"/>
                <a:cs typeface="+mn-lt"/>
              </a:rPr>
              <a:t>The </a:t>
            </a:r>
            <a:r>
              <a:rPr lang="fr-FR" err="1">
                <a:ea typeface="+mn-lt"/>
                <a:cs typeface="+mn-lt"/>
              </a:rPr>
              <a:t>Probabilistic</a:t>
            </a:r>
            <a:r>
              <a:rPr lang="fr-FR">
                <a:ea typeface="+mn-lt"/>
                <a:cs typeface="+mn-lt"/>
              </a:rPr>
              <a:t> </a:t>
            </a:r>
            <a:r>
              <a:rPr lang="fr-FR" err="1">
                <a:ea typeface="+mn-lt"/>
                <a:cs typeface="+mn-lt"/>
              </a:rPr>
              <a:t>Incremental</a:t>
            </a:r>
            <a:r>
              <a:rPr lang="fr-FR">
                <a:ea typeface="+mn-lt"/>
                <a:cs typeface="+mn-lt"/>
              </a:rPr>
              <a:t> </a:t>
            </a:r>
            <a:r>
              <a:rPr lang="fr-FR" err="1">
                <a:ea typeface="+mn-lt"/>
                <a:cs typeface="+mn-lt"/>
              </a:rPr>
              <a:t>Cost-Effectiveness</a:t>
            </a:r>
            <a:r>
              <a:rPr lang="fr-FR">
                <a:ea typeface="+mn-lt"/>
                <a:cs typeface="+mn-lt"/>
              </a:rPr>
              <a:t> Ratio (ICER) </a:t>
            </a:r>
            <a:r>
              <a:rPr lang="fr-FR" err="1">
                <a:ea typeface="+mn-lt"/>
                <a:cs typeface="+mn-lt"/>
              </a:rPr>
              <a:t>was</a:t>
            </a:r>
            <a:r>
              <a:rPr lang="fr-FR">
                <a:ea typeface="+mn-lt"/>
                <a:cs typeface="+mn-lt"/>
              </a:rPr>
              <a:t> </a:t>
            </a:r>
            <a:r>
              <a:rPr lang="fr-FR" err="1">
                <a:ea typeface="+mn-lt"/>
                <a:cs typeface="+mn-lt"/>
              </a:rPr>
              <a:t>estimated</a:t>
            </a:r>
            <a:r>
              <a:rPr lang="fr-FR">
                <a:ea typeface="+mn-lt"/>
                <a:cs typeface="+mn-lt"/>
              </a:rPr>
              <a:t> to </a:t>
            </a:r>
            <a:r>
              <a:rPr lang="fr-FR" err="1">
                <a:ea typeface="+mn-lt"/>
                <a:cs typeface="+mn-lt"/>
              </a:rPr>
              <a:t>be</a:t>
            </a:r>
            <a:r>
              <a:rPr lang="fr-FR">
                <a:ea typeface="+mn-lt"/>
                <a:cs typeface="+mn-lt"/>
              </a:rPr>
              <a:t> 28 588 Euros per QALY for ARGUS II </a:t>
            </a:r>
            <a:r>
              <a:rPr lang="fr-FR" err="1">
                <a:ea typeface="+mn-lt"/>
                <a:cs typeface="+mn-lt"/>
              </a:rPr>
              <a:t>our</a:t>
            </a:r>
            <a:r>
              <a:rPr lang="fr-FR">
                <a:ea typeface="+mn-lt"/>
                <a:cs typeface="+mn-lt"/>
              </a:rPr>
              <a:t> main </a:t>
            </a:r>
            <a:r>
              <a:rPr lang="fr-FR" err="1">
                <a:ea typeface="+mn-lt"/>
                <a:cs typeface="+mn-lt"/>
              </a:rPr>
              <a:t>competitor</a:t>
            </a:r>
            <a:r>
              <a:rPr lang="fr-FR">
                <a:ea typeface="+mn-lt"/>
                <a:cs typeface="+mn-lt"/>
              </a:rPr>
              <a:t> </a:t>
            </a:r>
            <a:endParaRPr lang="fr-FR">
              <a:cs typeface="Calibri" panose="020F0502020204030204"/>
            </a:endParaRPr>
          </a:p>
          <a:p>
            <a:pPr marL="285750" indent="-285750">
              <a:lnSpc>
                <a:spcPct val="150000"/>
              </a:lnSpc>
              <a:buFont typeface="Arial"/>
              <a:buChar char="•"/>
            </a:pPr>
            <a:r>
              <a:rPr lang="fr-FR" b="1">
                <a:ea typeface="+mn-lt"/>
                <a:cs typeface="+mn-lt"/>
              </a:rPr>
              <a:t>3 </a:t>
            </a:r>
            <a:r>
              <a:rPr lang="fr-FR" b="1" err="1">
                <a:ea typeface="+mn-lt"/>
                <a:cs typeface="+mn-lt"/>
              </a:rPr>
              <a:t>years</a:t>
            </a:r>
            <a:r>
              <a:rPr lang="fr-FR" b="1">
                <a:ea typeface="+mn-lt"/>
                <a:cs typeface="+mn-lt"/>
              </a:rPr>
              <a:t> of </a:t>
            </a:r>
            <a:r>
              <a:rPr lang="fr-FR" b="1" err="1">
                <a:ea typeface="+mn-lt"/>
                <a:cs typeface="+mn-lt"/>
              </a:rPr>
              <a:t>blindness</a:t>
            </a:r>
            <a:r>
              <a:rPr lang="fr-FR" b="1">
                <a:ea typeface="+mn-lt"/>
                <a:cs typeface="+mn-lt"/>
              </a:rPr>
              <a:t> = </a:t>
            </a:r>
            <a:r>
              <a:rPr lang="fr-FR" b="1" err="1">
                <a:ea typeface="+mn-lt"/>
                <a:cs typeface="+mn-lt"/>
              </a:rPr>
              <a:t>societal</a:t>
            </a:r>
            <a:r>
              <a:rPr lang="fr-FR" b="1">
                <a:ea typeface="+mn-lt"/>
                <a:cs typeface="+mn-lt"/>
              </a:rPr>
              <a:t> </a:t>
            </a:r>
            <a:r>
              <a:rPr lang="fr-FR" b="1" err="1">
                <a:ea typeface="+mn-lt"/>
                <a:cs typeface="+mn-lt"/>
              </a:rPr>
              <a:t>willingness</a:t>
            </a:r>
            <a:r>
              <a:rPr lang="fr-FR" b="1">
                <a:ea typeface="+mn-lt"/>
                <a:cs typeface="+mn-lt"/>
              </a:rPr>
              <a:t> to </a:t>
            </a:r>
            <a:r>
              <a:rPr lang="fr-FR" b="1" err="1">
                <a:ea typeface="+mn-lt"/>
                <a:cs typeface="+mn-lt"/>
              </a:rPr>
              <a:t>pay</a:t>
            </a:r>
            <a:r>
              <a:rPr lang="fr-FR" b="1">
                <a:ea typeface="+mn-lt"/>
                <a:cs typeface="+mn-lt"/>
              </a:rPr>
              <a:t> 30 500 CHF in Europe </a:t>
            </a:r>
            <a:endParaRPr lang="fr-FR">
              <a:cs typeface="Calibri" panose="020F0502020204030204"/>
            </a:endParaRPr>
          </a:p>
          <a:p>
            <a:br>
              <a:rPr lang="en-US"/>
            </a:br>
            <a:endParaRPr lang="en-US"/>
          </a:p>
        </p:txBody>
      </p:sp>
      <p:sp>
        <p:nvSpPr>
          <p:cNvPr id="18" name="ZoneTexte 17">
            <a:extLst>
              <a:ext uri="{FF2B5EF4-FFF2-40B4-BE49-F238E27FC236}">
                <a16:creationId xmlns:a16="http://schemas.microsoft.com/office/drawing/2014/main" id="{BFA67E3E-454E-4405-979C-A5BD19DB31FE}"/>
              </a:ext>
            </a:extLst>
          </p:cNvPr>
          <p:cNvSpPr txBox="1"/>
          <p:nvPr/>
        </p:nvSpPr>
        <p:spPr>
          <a:xfrm>
            <a:off x="4121150" y="483506"/>
            <a:ext cx="548276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a:solidFill>
                  <a:srgbClr val="C00000"/>
                </a:solidFill>
              </a:rPr>
              <a:t>Important </a:t>
            </a:r>
            <a:r>
              <a:rPr lang="fr-FR" sz="2800" err="1">
                <a:solidFill>
                  <a:srgbClr val="C00000"/>
                </a:solidFill>
              </a:rPr>
              <a:t>number</a:t>
            </a:r>
            <a:r>
              <a:rPr lang="fr-FR" sz="2800">
                <a:solidFill>
                  <a:srgbClr val="C00000"/>
                </a:solidFill>
              </a:rPr>
              <a:t> in </a:t>
            </a:r>
            <a:r>
              <a:rPr lang="fr-FR" sz="2800" err="1">
                <a:solidFill>
                  <a:srgbClr val="C00000"/>
                </a:solidFill>
              </a:rPr>
              <a:t>Switzerland</a:t>
            </a:r>
            <a:endParaRPr lang="fr-FR" sz="2800">
              <a:solidFill>
                <a:srgbClr val="C00000"/>
              </a:solidFill>
              <a:cs typeface="Calibri"/>
            </a:endParaRPr>
          </a:p>
        </p:txBody>
      </p:sp>
    </p:spTree>
    <p:extLst>
      <p:ext uri="{BB962C8B-B14F-4D97-AF65-F5344CB8AC3E}">
        <p14:creationId xmlns:p14="http://schemas.microsoft.com/office/powerpoint/2010/main" val="2453469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numéro de diapositive 10">
            <a:extLst>
              <a:ext uri="{FF2B5EF4-FFF2-40B4-BE49-F238E27FC236}">
                <a16:creationId xmlns:a16="http://schemas.microsoft.com/office/drawing/2014/main" id="{6CB92919-1AAC-479D-995F-37B26ADE0FE6}"/>
              </a:ext>
            </a:extLst>
          </p:cNvPr>
          <p:cNvSpPr>
            <a:spLocks noGrp="1"/>
          </p:cNvSpPr>
          <p:nvPr>
            <p:ph type="sldNum" sz="quarter" idx="4"/>
          </p:nvPr>
        </p:nvSpPr>
        <p:spPr/>
        <p:txBody>
          <a:bodyPr/>
          <a:lstStyle/>
          <a:p>
            <a:pPr>
              <a:defRPr/>
            </a:pPr>
            <a:fld id="{8D1FC6F8-0BCD-47E9-9C64-690771D9C143}" type="slidenum">
              <a:rPr lang="en-US" smtClean="0">
                <a:solidFill>
                  <a:schemeClr val="tx1"/>
                </a:solidFill>
              </a:rPr>
              <a:pPr>
                <a:defRPr/>
              </a:pPr>
              <a:t>23</a:t>
            </a:fld>
            <a:endParaRPr lang="en-US">
              <a:solidFill>
                <a:schemeClr val="tx1"/>
              </a:solidFill>
            </a:endParaRPr>
          </a:p>
        </p:txBody>
      </p:sp>
      <p:pic>
        <p:nvPicPr>
          <p:cNvPr id="17" name="Image 16">
            <a:extLst>
              <a:ext uri="{FF2B5EF4-FFF2-40B4-BE49-F238E27FC236}">
                <a16:creationId xmlns:a16="http://schemas.microsoft.com/office/drawing/2014/main" id="{EE8ADBAC-403E-4724-8516-F8179AD13407}"/>
              </a:ext>
            </a:extLst>
          </p:cNvPr>
          <p:cNvPicPr>
            <a:picLocks noChangeAspect="1"/>
          </p:cNvPicPr>
          <p:nvPr/>
        </p:nvPicPr>
        <p:blipFill>
          <a:blip r:embed="rId2"/>
          <a:stretch>
            <a:fillRect/>
          </a:stretch>
        </p:blipFill>
        <p:spPr>
          <a:xfrm>
            <a:off x="2987482" y="438912"/>
            <a:ext cx="7369178" cy="1996613"/>
          </a:xfrm>
          <a:prstGeom prst="rect">
            <a:avLst/>
          </a:prstGeom>
        </p:spPr>
      </p:pic>
      <p:pic>
        <p:nvPicPr>
          <p:cNvPr id="19" name="Image 18">
            <a:extLst>
              <a:ext uri="{FF2B5EF4-FFF2-40B4-BE49-F238E27FC236}">
                <a16:creationId xmlns:a16="http://schemas.microsoft.com/office/drawing/2014/main" id="{6B72462A-11B7-425E-AFB3-4296813A0439}"/>
              </a:ext>
            </a:extLst>
          </p:cNvPr>
          <p:cNvPicPr>
            <a:picLocks noChangeAspect="1"/>
          </p:cNvPicPr>
          <p:nvPr/>
        </p:nvPicPr>
        <p:blipFill>
          <a:blip r:embed="rId3"/>
          <a:stretch>
            <a:fillRect/>
          </a:stretch>
        </p:blipFill>
        <p:spPr>
          <a:xfrm>
            <a:off x="2987482" y="2142983"/>
            <a:ext cx="7369179" cy="2911092"/>
          </a:xfrm>
          <a:prstGeom prst="rect">
            <a:avLst/>
          </a:prstGeom>
        </p:spPr>
      </p:pic>
    </p:spTree>
    <p:extLst>
      <p:ext uri="{BB962C8B-B14F-4D97-AF65-F5344CB8AC3E}">
        <p14:creationId xmlns:p14="http://schemas.microsoft.com/office/powerpoint/2010/main" val="4230284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1EB0DC-5303-4EB3-90DC-FAB1D84ADCB4}"/>
              </a:ext>
            </a:extLst>
          </p:cNvPr>
          <p:cNvSpPr>
            <a:spLocks noGrp="1"/>
          </p:cNvSpPr>
          <p:nvPr>
            <p:ph type="title"/>
          </p:nvPr>
        </p:nvSpPr>
        <p:spPr>
          <a:xfrm>
            <a:off x="0" y="2472850"/>
            <a:ext cx="6095999" cy="580029"/>
          </a:xfrm>
        </p:spPr>
        <p:txBody>
          <a:bodyPr>
            <a:noAutofit/>
          </a:bodyPr>
          <a:lstStyle/>
          <a:p>
            <a:pPr marL="457200" indent="-457200" algn="ctr">
              <a:lnSpc>
                <a:spcPct val="150000"/>
              </a:lnSpc>
              <a:buClr>
                <a:srgbClr val="D3122D"/>
              </a:buClr>
              <a:buFont typeface="Arial" panose="020B0604020202020204" pitchFamily="34" charset="0"/>
              <a:buChar char="•"/>
            </a:pPr>
            <a:r>
              <a:rPr lang="fr-FR" sz="2000">
                <a:solidFill>
                  <a:schemeClr val="tx1"/>
                </a:solidFill>
                <a:latin typeface="+mn-lt"/>
              </a:rPr>
              <a:t>EP2408514A2:</a:t>
            </a:r>
            <a:br>
              <a:rPr lang="fr-FR" sz="2000">
                <a:solidFill>
                  <a:schemeClr val="tx1"/>
                </a:solidFill>
                <a:latin typeface="+mn-lt"/>
              </a:rPr>
            </a:br>
            <a:r>
              <a:rPr lang="fr-FR" sz="2000" i="0" strike="noStrike">
                <a:solidFill>
                  <a:schemeClr val="tx1"/>
                </a:solidFill>
                <a:effectLst/>
                <a:latin typeface="+mn-lt"/>
              </a:rPr>
              <a:t>Active </a:t>
            </a:r>
            <a:r>
              <a:rPr lang="fr-FR" sz="2000" i="0" strike="noStrike" err="1">
                <a:solidFill>
                  <a:schemeClr val="tx1"/>
                </a:solidFill>
                <a:effectLst/>
                <a:latin typeface="+mn-lt"/>
              </a:rPr>
              <a:t>retinal</a:t>
            </a:r>
            <a:r>
              <a:rPr lang="fr-FR" sz="2000" i="0" strike="noStrike">
                <a:solidFill>
                  <a:schemeClr val="tx1"/>
                </a:solidFill>
                <a:effectLst/>
                <a:latin typeface="+mn-lt"/>
              </a:rPr>
              <a:t> implant</a:t>
            </a:r>
            <a:br>
              <a:rPr lang="fr-FR" sz="2000" i="0" strike="noStrike">
                <a:solidFill>
                  <a:schemeClr val="tx1"/>
                </a:solidFill>
                <a:effectLst/>
                <a:latin typeface="+mn-lt"/>
              </a:rPr>
            </a:br>
            <a:endParaRPr lang="fr-FR" sz="2000">
              <a:latin typeface="+mn-lt"/>
            </a:endParaRPr>
          </a:p>
        </p:txBody>
      </p:sp>
      <p:sp>
        <p:nvSpPr>
          <p:cNvPr id="3" name="Espace réservé du texte 2">
            <a:extLst>
              <a:ext uri="{FF2B5EF4-FFF2-40B4-BE49-F238E27FC236}">
                <a16:creationId xmlns:a16="http://schemas.microsoft.com/office/drawing/2014/main" id="{1CB5CE3B-7729-4051-981E-B656D41951D0}"/>
              </a:ext>
            </a:extLst>
          </p:cNvPr>
          <p:cNvSpPr>
            <a:spLocks noGrp="1"/>
          </p:cNvSpPr>
          <p:nvPr>
            <p:ph type="body" sz="quarter" idx="22"/>
          </p:nvPr>
        </p:nvSpPr>
        <p:spPr>
          <a:xfrm>
            <a:off x="127069" y="3621126"/>
            <a:ext cx="5789099" cy="1940149"/>
          </a:xfrm>
        </p:spPr>
        <p:txBody>
          <a:bodyPr>
            <a:normAutofit/>
          </a:bodyPr>
          <a:lstStyle/>
          <a:p>
            <a:pPr marL="285750" indent="-285750">
              <a:lnSpc>
                <a:spcPct val="150000"/>
              </a:lnSpc>
              <a:buClr>
                <a:srgbClr val="D3122D"/>
              </a:buClr>
              <a:buFont typeface="Arial" panose="020B0604020202020204" pitchFamily="34" charset="0"/>
              <a:buChar char="•"/>
            </a:pPr>
            <a:r>
              <a:rPr lang="fr-FR" sz="2000" b="0" i="0" err="1">
                <a:solidFill>
                  <a:srgbClr val="0B2A43"/>
                </a:solidFill>
                <a:effectLst/>
              </a:rPr>
              <a:t>Subretinal</a:t>
            </a:r>
            <a:r>
              <a:rPr lang="fr-FR" sz="2000" b="0" i="0">
                <a:solidFill>
                  <a:srgbClr val="0B2A43"/>
                </a:solidFill>
                <a:effectLst/>
              </a:rPr>
              <a:t> </a:t>
            </a:r>
            <a:r>
              <a:rPr lang="fr-FR" sz="2000" b="0" i="0" err="1">
                <a:solidFill>
                  <a:srgbClr val="0B2A43"/>
                </a:solidFill>
                <a:effectLst/>
              </a:rPr>
              <a:t>electrode</a:t>
            </a:r>
            <a:r>
              <a:rPr lang="fr-FR" sz="2000" b="0" i="0">
                <a:solidFill>
                  <a:srgbClr val="0B2A43"/>
                </a:solidFill>
                <a:effectLst/>
              </a:rPr>
              <a:t> </a:t>
            </a:r>
            <a:r>
              <a:rPr lang="fr-FR" sz="2000" b="0" i="0" err="1">
                <a:solidFill>
                  <a:srgbClr val="0B2A43"/>
                </a:solidFill>
                <a:effectLst/>
              </a:rPr>
              <a:t>array</a:t>
            </a:r>
            <a:endParaRPr lang="fr-FR" sz="2000" b="0" i="0">
              <a:solidFill>
                <a:srgbClr val="0B2A43"/>
              </a:solidFill>
              <a:effectLst/>
            </a:endParaRPr>
          </a:p>
          <a:p>
            <a:pPr marL="285750" indent="-285750">
              <a:lnSpc>
                <a:spcPct val="150000"/>
              </a:lnSpc>
              <a:buClr>
                <a:srgbClr val="D3122D"/>
              </a:buClr>
              <a:buFont typeface="Arial" panose="020B0604020202020204" pitchFamily="34" charset="0"/>
              <a:buChar char="•"/>
            </a:pPr>
            <a:r>
              <a:rPr lang="fr-FR" sz="2000">
                <a:solidFill>
                  <a:srgbClr val="0B2A43"/>
                </a:solidFill>
              </a:rPr>
              <a:t>Extra-</a:t>
            </a:r>
            <a:r>
              <a:rPr lang="fr-FR" sz="2000" err="1">
                <a:solidFill>
                  <a:srgbClr val="0B2A43"/>
                </a:solidFill>
              </a:rPr>
              <a:t>ocular</a:t>
            </a:r>
            <a:r>
              <a:rPr lang="fr-FR" sz="2000">
                <a:solidFill>
                  <a:srgbClr val="0B2A43"/>
                </a:solidFill>
              </a:rPr>
              <a:t> </a:t>
            </a:r>
            <a:r>
              <a:rPr lang="fr-FR" sz="2000" err="1">
                <a:solidFill>
                  <a:srgbClr val="0B2A43"/>
                </a:solidFill>
              </a:rPr>
              <a:t>device</a:t>
            </a:r>
            <a:r>
              <a:rPr lang="fr-FR" sz="2000">
                <a:solidFill>
                  <a:srgbClr val="0B2A43"/>
                </a:solidFill>
              </a:rPr>
              <a:t> </a:t>
            </a:r>
            <a:r>
              <a:rPr lang="fr-FR" sz="2000" err="1">
                <a:solidFill>
                  <a:srgbClr val="0B2A43"/>
                </a:solidFill>
              </a:rPr>
              <a:t>needed</a:t>
            </a:r>
            <a:r>
              <a:rPr lang="fr-FR" sz="2000">
                <a:solidFill>
                  <a:srgbClr val="0B2A43"/>
                </a:solidFill>
              </a:rPr>
              <a:t> to process  the signal and transmit </a:t>
            </a:r>
            <a:r>
              <a:rPr lang="fr-FR" sz="2000" err="1">
                <a:solidFill>
                  <a:srgbClr val="0B2A43"/>
                </a:solidFill>
              </a:rPr>
              <a:t>it</a:t>
            </a:r>
            <a:r>
              <a:rPr lang="fr-FR" sz="2000">
                <a:solidFill>
                  <a:srgbClr val="0B2A43"/>
                </a:solidFill>
              </a:rPr>
              <a:t> </a:t>
            </a:r>
            <a:r>
              <a:rPr lang="fr-FR" sz="2000" err="1">
                <a:solidFill>
                  <a:srgbClr val="0B2A43"/>
                </a:solidFill>
              </a:rPr>
              <a:t>through</a:t>
            </a:r>
            <a:r>
              <a:rPr lang="fr-FR" sz="2000">
                <a:solidFill>
                  <a:srgbClr val="0B2A43"/>
                </a:solidFill>
              </a:rPr>
              <a:t> a </a:t>
            </a:r>
            <a:r>
              <a:rPr lang="fr-FR" sz="2000" err="1">
                <a:solidFill>
                  <a:srgbClr val="0B2A43"/>
                </a:solidFill>
              </a:rPr>
              <a:t>wire</a:t>
            </a:r>
            <a:endParaRPr lang="fr-FR" sz="2000"/>
          </a:p>
        </p:txBody>
      </p:sp>
      <p:sp>
        <p:nvSpPr>
          <p:cNvPr id="4" name="Espace réservé du numéro de diapositive 3">
            <a:extLst>
              <a:ext uri="{FF2B5EF4-FFF2-40B4-BE49-F238E27FC236}">
                <a16:creationId xmlns:a16="http://schemas.microsoft.com/office/drawing/2014/main" id="{22CCEA0D-9C63-4EF6-9080-75350BBBB6CF}"/>
              </a:ext>
            </a:extLst>
          </p:cNvPr>
          <p:cNvSpPr>
            <a:spLocks noGrp="1"/>
          </p:cNvSpPr>
          <p:nvPr>
            <p:ph type="sldNum" sz="quarter" idx="4"/>
          </p:nvPr>
        </p:nvSpPr>
        <p:spPr/>
        <p:txBody>
          <a:bodyPr/>
          <a:lstStyle/>
          <a:p>
            <a:pPr>
              <a:defRPr/>
            </a:pPr>
            <a:fld id="{8D1FC6F8-0BCD-47E9-9C64-690771D9C143}" type="slidenum">
              <a:rPr lang="en-US" smtClean="0">
                <a:solidFill>
                  <a:schemeClr val="tx1"/>
                </a:solidFill>
              </a:rPr>
              <a:pPr>
                <a:defRPr/>
              </a:pPr>
              <a:t>24</a:t>
            </a:fld>
            <a:endParaRPr lang="en-US">
              <a:solidFill>
                <a:schemeClr val="tx1"/>
              </a:solidFill>
            </a:endParaRPr>
          </a:p>
        </p:txBody>
      </p:sp>
      <p:sp>
        <p:nvSpPr>
          <p:cNvPr id="5" name="Titre 1">
            <a:extLst>
              <a:ext uri="{FF2B5EF4-FFF2-40B4-BE49-F238E27FC236}">
                <a16:creationId xmlns:a16="http://schemas.microsoft.com/office/drawing/2014/main" id="{648C681B-FAD1-4E99-B5C3-C1F075063609}"/>
              </a:ext>
            </a:extLst>
          </p:cNvPr>
          <p:cNvSpPr txBox="1">
            <a:spLocks/>
          </p:cNvSpPr>
          <p:nvPr/>
        </p:nvSpPr>
        <p:spPr>
          <a:xfrm>
            <a:off x="6367928" y="2491240"/>
            <a:ext cx="5119669" cy="580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cap="all" spc="400" baseline="0">
                <a:solidFill>
                  <a:schemeClr val="bg1"/>
                </a:solidFill>
                <a:latin typeface="+mj-lt"/>
                <a:ea typeface="+mj-ea"/>
                <a:cs typeface="+mj-cs"/>
              </a:defRPr>
            </a:lvl1pPr>
          </a:lstStyle>
          <a:p>
            <a:pPr marL="457200" indent="-457200" algn="ctr">
              <a:lnSpc>
                <a:spcPct val="150000"/>
              </a:lnSpc>
              <a:buClr>
                <a:srgbClr val="D3122D"/>
              </a:buClr>
              <a:buFont typeface="Arial" panose="020B0604020202020204" pitchFamily="34" charset="0"/>
              <a:buChar char="•"/>
            </a:pPr>
            <a:r>
              <a:rPr lang="en-US" sz="2000" i="0" strike="noStrike">
                <a:solidFill>
                  <a:schemeClr val="tx1"/>
                </a:solidFill>
                <a:effectLst/>
                <a:latin typeface="+mn-lt"/>
              </a:rPr>
              <a:t>US8150526B2</a:t>
            </a:r>
          </a:p>
          <a:p>
            <a:pPr algn="ctr">
              <a:lnSpc>
                <a:spcPct val="150000"/>
              </a:lnSpc>
              <a:buClr>
                <a:srgbClr val="D3122D"/>
              </a:buClr>
            </a:pPr>
            <a:r>
              <a:rPr lang="en-US" sz="2000" i="0" strike="noStrike">
                <a:solidFill>
                  <a:schemeClr val="tx1"/>
                </a:solidFill>
                <a:effectLst/>
                <a:latin typeface="+mn-lt"/>
              </a:rPr>
              <a:t>Retinal prosthesis</a:t>
            </a:r>
          </a:p>
          <a:p>
            <a:pPr marL="457200" indent="-457200" algn="ctr">
              <a:lnSpc>
                <a:spcPct val="150000"/>
              </a:lnSpc>
              <a:buClr>
                <a:srgbClr val="D3122D"/>
              </a:buClr>
              <a:buFont typeface="Arial" panose="020B0604020202020204" pitchFamily="34" charset="0"/>
              <a:buChar char="•"/>
            </a:pPr>
            <a:endParaRPr lang="fr-FR" sz="2000">
              <a:latin typeface="+mn-lt"/>
            </a:endParaRPr>
          </a:p>
        </p:txBody>
      </p:sp>
      <p:sp>
        <p:nvSpPr>
          <p:cNvPr id="6" name="Espace réservé du texte 2">
            <a:extLst>
              <a:ext uri="{FF2B5EF4-FFF2-40B4-BE49-F238E27FC236}">
                <a16:creationId xmlns:a16="http://schemas.microsoft.com/office/drawing/2014/main" id="{56E72FA0-BD53-4017-A85E-6D3ED2BFD90E}"/>
              </a:ext>
            </a:extLst>
          </p:cNvPr>
          <p:cNvSpPr txBox="1">
            <a:spLocks/>
          </p:cNvSpPr>
          <p:nvPr/>
        </p:nvSpPr>
        <p:spPr>
          <a:xfrm>
            <a:off x="6096000" y="3639516"/>
            <a:ext cx="5391597" cy="1940149"/>
          </a:xfrm>
          <a:prstGeom prst="rect">
            <a:avLst/>
          </a:prstGeom>
        </p:spPr>
        <p:txBody>
          <a:bodyPr vert="horz" lIns="91440" tIns="45720" rIns="91440" bIns="45720" rtlCol="0" anchor="t">
            <a:noAutofit/>
          </a:bodyPr>
          <a:lstStyle>
            <a:lvl1pPr marL="0" indent="0" algn="ctr" defTabSz="914400" rtl="0" eaLnBrk="1" latinLnBrk="0" hangingPunct="1">
              <a:lnSpc>
                <a:spcPct val="200000"/>
              </a:lnSpc>
              <a:spcBef>
                <a:spcPts val="0"/>
              </a:spcBef>
              <a:buFont typeface="Arial" panose="020B0604020202020204" pitchFamily="34" charset="0"/>
              <a:buNone/>
              <a:defRPr sz="1800" kern="1200" cap="none" spc="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buClr>
                <a:srgbClr val="D3122D"/>
              </a:buClr>
              <a:buFont typeface="Arial" panose="020B0604020202020204" pitchFamily="34" charset="0"/>
              <a:buChar char="•"/>
            </a:pPr>
            <a:r>
              <a:rPr lang="fr-FR" sz="2000" err="1">
                <a:solidFill>
                  <a:srgbClr val="0B2A43"/>
                </a:solidFill>
              </a:rPr>
              <a:t>Subretinal</a:t>
            </a:r>
            <a:r>
              <a:rPr lang="fr-FR" sz="2000">
                <a:solidFill>
                  <a:srgbClr val="0B2A43"/>
                </a:solidFill>
              </a:rPr>
              <a:t> </a:t>
            </a:r>
            <a:r>
              <a:rPr lang="fr-FR" sz="2000" err="1">
                <a:solidFill>
                  <a:srgbClr val="0B2A43"/>
                </a:solidFill>
              </a:rPr>
              <a:t>electrode</a:t>
            </a:r>
            <a:r>
              <a:rPr lang="fr-FR" sz="2000">
                <a:solidFill>
                  <a:srgbClr val="0B2A43"/>
                </a:solidFill>
              </a:rPr>
              <a:t> </a:t>
            </a:r>
            <a:r>
              <a:rPr lang="fr-FR" sz="2000" err="1">
                <a:solidFill>
                  <a:srgbClr val="0B2A43"/>
                </a:solidFill>
              </a:rPr>
              <a:t>array</a:t>
            </a:r>
            <a:endParaRPr lang="fr-FR" sz="2000">
              <a:solidFill>
                <a:srgbClr val="0B2A43"/>
              </a:solidFill>
            </a:endParaRPr>
          </a:p>
          <a:p>
            <a:pPr marL="285750" indent="-285750">
              <a:lnSpc>
                <a:spcPct val="150000"/>
              </a:lnSpc>
              <a:buClr>
                <a:srgbClr val="D3122D"/>
              </a:buClr>
              <a:buFont typeface="Arial" panose="020B0604020202020204" pitchFamily="34" charset="0"/>
              <a:buChar char="•"/>
            </a:pPr>
            <a:r>
              <a:rPr lang="fr-FR" sz="2000">
                <a:solidFill>
                  <a:srgbClr val="0B2A43"/>
                </a:solidFill>
              </a:rPr>
              <a:t>Extra-</a:t>
            </a:r>
            <a:r>
              <a:rPr lang="fr-FR" sz="2000" err="1">
                <a:solidFill>
                  <a:srgbClr val="0B2A43"/>
                </a:solidFill>
              </a:rPr>
              <a:t>ocular</a:t>
            </a:r>
            <a:r>
              <a:rPr lang="fr-FR" sz="2000">
                <a:solidFill>
                  <a:srgbClr val="0B2A43"/>
                </a:solidFill>
              </a:rPr>
              <a:t> </a:t>
            </a:r>
            <a:r>
              <a:rPr lang="fr-FR" sz="2000" err="1">
                <a:solidFill>
                  <a:srgbClr val="0B2A43"/>
                </a:solidFill>
              </a:rPr>
              <a:t>mount</a:t>
            </a:r>
            <a:r>
              <a:rPr lang="fr-FR" sz="2000">
                <a:solidFill>
                  <a:srgbClr val="0B2A43"/>
                </a:solidFill>
              </a:rPr>
              <a:t> </a:t>
            </a:r>
            <a:r>
              <a:rPr lang="fr-FR" sz="2000" err="1">
                <a:solidFill>
                  <a:srgbClr val="0B2A43"/>
                </a:solidFill>
              </a:rPr>
              <a:t>with</a:t>
            </a:r>
            <a:r>
              <a:rPr lang="fr-FR" sz="2000">
                <a:solidFill>
                  <a:srgbClr val="0B2A43"/>
                </a:solidFill>
              </a:rPr>
              <a:t> </a:t>
            </a:r>
            <a:r>
              <a:rPr lang="fr-FR" sz="2000" err="1">
                <a:solidFill>
                  <a:srgbClr val="0B2A43"/>
                </a:solidFill>
              </a:rPr>
              <a:t>transmittor</a:t>
            </a:r>
            <a:r>
              <a:rPr lang="fr-FR" sz="2000">
                <a:solidFill>
                  <a:srgbClr val="0B2A43"/>
                </a:solidFill>
              </a:rPr>
              <a:t> and processors for </a:t>
            </a:r>
            <a:r>
              <a:rPr lang="fr-FR" sz="2000" err="1">
                <a:solidFill>
                  <a:srgbClr val="0B2A43"/>
                </a:solidFill>
              </a:rPr>
              <a:t>treatment</a:t>
            </a:r>
            <a:r>
              <a:rPr lang="fr-FR" sz="2000">
                <a:solidFill>
                  <a:srgbClr val="0B2A43"/>
                </a:solidFill>
              </a:rPr>
              <a:t> of the signal</a:t>
            </a:r>
          </a:p>
        </p:txBody>
      </p:sp>
    </p:spTree>
    <p:extLst>
      <p:ext uri="{BB962C8B-B14F-4D97-AF65-F5344CB8AC3E}">
        <p14:creationId xmlns:p14="http://schemas.microsoft.com/office/powerpoint/2010/main" val="939799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1EB0DC-5303-4EB3-90DC-FAB1D84ADCB4}"/>
              </a:ext>
            </a:extLst>
          </p:cNvPr>
          <p:cNvSpPr>
            <a:spLocks noGrp="1"/>
          </p:cNvSpPr>
          <p:nvPr>
            <p:ph type="title"/>
          </p:nvPr>
        </p:nvSpPr>
        <p:spPr>
          <a:xfrm>
            <a:off x="0" y="2472850"/>
            <a:ext cx="6095999" cy="580029"/>
          </a:xfrm>
        </p:spPr>
        <p:txBody>
          <a:bodyPr>
            <a:noAutofit/>
          </a:bodyPr>
          <a:lstStyle/>
          <a:p>
            <a:pPr marL="457200" indent="-457200" algn="ctr">
              <a:lnSpc>
                <a:spcPct val="150000"/>
              </a:lnSpc>
              <a:buClr>
                <a:srgbClr val="D3122D"/>
              </a:buClr>
              <a:buFont typeface="Arial" panose="020B0604020202020204" pitchFamily="34" charset="0"/>
              <a:buChar char="•"/>
            </a:pPr>
            <a:r>
              <a:rPr lang="fr-FR" sz="2000" i="0" strike="noStrike">
                <a:solidFill>
                  <a:schemeClr val="tx1"/>
                </a:solidFill>
                <a:effectLst/>
                <a:latin typeface="+mn-lt"/>
              </a:rPr>
              <a:t>EP2158937A3</a:t>
            </a:r>
            <a:br>
              <a:rPr lang="fr-FR" sz="2000" i="0" strike="noStrike">
                <a:solidFill>
                  <a:schemeClr val="tx1"/>
                </a:solidFill>
                <a:effectLst/>
                <a:latin typeface="+mn-lt"/>
              </a:rPr>
            </a:br>
            <a:r>
              <a:rPr lang="fr-FR" sz="2000" i="0" strike="noStrike" err="1">
                <a:solidFill>
                  <a:schemeClr val="tx1"/>
                </a:solidFill>
                <a:effectLst/>
                <a:latin typeface="+mn-lt"/>
              </a:rPr>
              <a:t>Artificial</a:t>
            </a:r>
            <a:r>
              <a:rPr lang="fr-FR" sz="2000" i="0" strike="noStrike">
                <a:solidFill>
                  <a:schemeClr val="tx1"/>
                </a:solidFill>
                <a:effectLst/>
                <a:latin typeface="+mn-lt"/>
              </a:rPr>
              <a:t> </a:t>
            </a:r>
            <a:r>
              <a:rPr lang="fr-FR" sz="2000" i="0" strike="noStrike" err="1">
                <a:solidFill>
                  <a:schemeClr val="tx1"/>
                </a:solidFill>
                <a:effectLst/>
                <a:latin typeface="+mn-lt"/>
              </a:rPr>
              <a:t>retina</a:t>
            </a:r>
            <a:r>
              <a:rPr lang="fr-FR" sz="2000" i="0" strike="noStrike">
                <a:solidFill>
                  <a:schemeClr val="tx1"/>
                </a:solidFill>
                <a:effectLst/>
                <a:latin typeface="+mn-lt"/>
              </a:rPr>
              <a:t> </a:t>
            </a:r>
            <a:r>
              <a:rPr lang="fr-FR" sz="2000" i="0" strike="noStrike" err="1">
                <a:solidFill>
                  <a:schemeClr val="tx1"/>
                </a:solidFill>
                <a:effectLst/>
                <a:latin typeface="+mn-lt"/>
              </a:rPr>
              <a:t>device</a:t>
            </a:r>
            <a:br>
              <a:rPr lang="fr-FR" sz="2000">
                <a:solidFill>
                  <a:schemeClr val="tx1"/>
                </a:solidFill>
                <a:latin typeface="+mn-lt"/>
              </a:rPr>
            </a:br>
            <a:endParaRPr lang="fr-FR" sz="2000">
              <a:latin typeface="+mn-lt"/>
            </a:endParaRPr>
          </a:p>
        </p:txBody>
      </p:sp>
      <p:sp>
        <p:nvSpPr>
          <p:cNvPr id="3" name="Espace réservé du texte 2">
            <a:extLst>
              <a:ext uri="{FF2B5EF4-FFF2-40B4-BE49-F238E27FC236}">
                <a16:creationId xmlns:a16="http://schemas.microsoft.com/office/drawing/2014/main" id="{1CB5CE3B-7729-4051-981E-B656D41951D0}"/>
              </a:ext>
            </a:extLst>
          </p:cNvPr>
          <p:cNvSpPr>
            <a:spLocks noGrp="1"/>
          </p:cNvSpPr>
          <p:nvPr>
            <p:ph type="body" sz="quarter" idx="22"/>
          </p:nvPr>
        </p:nvSpPr>
        <p:spPr>
          <a:xfrm>
            <a:off x="127069" y="3621126"/>
            <a:ext cx="5789099" cy="1940149"/>
          </a:xfrm>
        </p:spPr>
        <p:txBody>
          <a:bodyPr>
            <a:normAutofit/>
          </a:bodyPr>
          <a:lstStyle/>
          <a:p>
            <a:pPr marL="285750" indent="-285750">
              <a:lnSpc>
                <a:spcPct val="150000"/>
              </a:lnSpc>
              <a:buClr>
                <a:srgbClr val="D3122D"/>
              </a:buClr>
              <a:buFont typeface="Arial" panose="020B0604020202020204" pitchFamily="34" charset="0"/>
              <a:buChar char="•"/>
            </a:pPr>
            <a:r>
              <a:rPr lang="fr-FR" sz="2000" b="0" i="0">
                <a:solidFill>
                  <a:srgbClr val="0B2A43"/>
                </a:solidFill>
                <a:effectLst/>
              </a:rPr>
              <a:t>Date of </a:t>
            </a:r>
            <a:r>
              <a:rPr lang="fr-FR" sz="2000" b="0" i="0" err="1">
                <a:solidFill>
                  <a:srgbClr val="0B2A43"/>
                </a:solidFill>
                <a:effectLst/>
              </a:rPr>
              <a:t>filing</a:t>
            </a:r>
            <a:r>
              <a:rPr lang="fr-FR" sz="2000" b="0" i="0">
                <a:solidFill>
                  <a:srgbClr val="0B2A43"/>
                </a:solidFill>
                <a:effectLst/>
              </a:rPr>
              <a:t>: 01 May 2001</a:t>
            </a:r>
            <a:endParaRPr lang="fr-FR" sz="2000"/>
          </a:p>
        </p:txBody>
      </p:sp>
      <p:sp>
        <p:nvSpPr>
          <p:cNvPr id="4" name="Espace réservé du numéro de diapositive 3">
            <a:extLst>
              <a:ext uri="{FF2B5EF4-FFF2-40B4-BE49-F238E27FC236}">
                <a16:creationId xmlns:a16="http://schemas.microsoft.com/office/drawing/2014/main" id="{22CCEA0D-9C63-4EF6-9080-75350BBBB6CF}"/>
              </a:ext>
            </a:extLst>
          </p:cNvPr>
          <p:cNvSpPr>
            <a:spLocks noGrp="1"/>
          </p:cNvSpPr>
          <p:nvPr>
            <p:ph type="sldNum" sz="quarter" idx="4"/>
          </p:nvPr>
        </p:nvSpPr>
        <p:spPr/>
        <p:txBody>
          <a:bodyPr/>
          <a:lstStyle/>
          <a:p>
            <a:pPr>
              <a:defRPr/>
            </a:pPr>
            <a:fld id="{8D1FC6F8-0BCD-47E9-9C64-690771D9C143}" type="slidenum">
              <a:rPr lang="en-US" smtClean="0">
                <a:solidFill>
                  <a:schemeClr val="tx1"/>
                </a:solidFill>
              </a:rPr>
              <a:pPr>
                <a:defRPr/>
              </a:pPr>
              <a:t>25</a:t>
            </a:fld>
            <a:endParaRPr lang="en-US">
              <a:solidFill>
                <a:schemeClr val="tx1"/>
              </a:solidFill>
            </a:endParaRPr>
          </a:p>
        </p:txBody>
      </p:sp>
      <p:sp>
        <p:nvSpPr>
          <p:cNvPr id="5" name="Titre 1">
            <a:extLst>
              <a:ext uri="{FF2B5EF4-FFF2-40B4-BE49-F238E27FC236}">
                <a16:creationId xmlns:a16="http://schemas.microsoft.com/office/drawing/2014/main" id="{648C681B-FAD1-4E99-B5C3-C1F075063609}"/>
              </a:ext>
            </a:extLst>
          </p:cNvPr>
          <p:cNvSpPr txBox="1">
            <a:spLocks/>
          </p:cNvSpPr>
          <p:nvPr/>
        </p:nvSpPr>
        <p:spPr>
          <a:xfrm>
            <a:off x="6367928" y="2491240"/>
            <a:ext cx="5119669" cy="580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cap="all" spc="400" baseline="0">
                <a:solidFill>
                  <a:schemeClr val="bg1"/>
                </a:solidFill>
                <a:latin typeface="+mj-lt"/>
                <a:ea typeface="+mj-ea"/>
                <a:cs typeface="+mj-cs"/>
              </a:defRPr>
            </a:lvl1pPr>
          </a:lstStyle>
          <a:p>
            <a:pPr marL="457200" indent="-457200" algn="ctr">
              <a:lnSpc>
                <a:spcPct val="150000"/>
              </a:lnSpc>
              <a:buClr>
                <a:srgbClr val="D3122D"/>
              </a:buClr>
              <a:buFont typeface="Arial" panose="020B0604020202020204" pitchFamily="34" charset="0"/>
              <a:buChar char="•"/>
            </a:pPr>
            <a:r>
              <a:rPr lang="fr-FR" sz="2000" i="0">
                <a:solidFill>
                  <a:schemeClr val="tx1"/>
                </a:solidFill>
                <a:effectLst/>
                <a:latin typeface="+mn-lt"/>
              </a:rPr>
              <a:t>US2021162213A1</a:t>
            </a:r>
          </a:p>
          <a:p>
            <a:pPr algn="ctr">
              <a:lnSpc>
                <a:spcPct val="150000"/>
              </a:lnSpc>
              <a:buClr>
                <a:srgbClr val="D3122D"/>
              </a:buClr>
            </a:pPr>
            <a:r>
              <a:rPr lang="fr-FR" sz="2000" i="0" err="1">
                <a:solidFill>
                  <a:schemeClr val="tx1"/>
                </a:solidFill>
                <a:effectLst/>
                <a:latin typeface="+mn-lt"/>
              </a:rPr>
              <a:t>Retinal</a:t>
            </a:r>
            <a:r>
              <a:rPr lang="fr-FR" sz="2000" i="0">
                <a:solidFill>
                  <a:schemeClr val="tx1"/>
                </a:solidFill>
                <a:effectLst/>
                <a:latin typeface="+mn-lt"/>
              </a:rPr>
              <a:t> implant fixatio</a:t>
            </a:r>
            <a:r>
              <a:rPr lang="fr-FR" sz="2000">
                <a:solidFill>
                  <a:schemeClr val="tx1"/>
                </a:solidFill>
                <a:latin typeface="+mn-lt"/>
              </a:rPr>
              <a:t>n</a:t>
            </a:r>
          </a:p>
          <a:p>
            <a:pPr marL="457200" indent="-457200" algn="ctr">
              <a:lnSpc>
                <a:spcPct val="150000"/>
              </a:lnSpc>
              <a:buClr>
                <a:srgbClr val="D3122D"/>
              </a:buClr>
              <a:buFont typeface="Arial" panose="020B0604020202020204" pitchFamily="34" charset="0"/>
              <a:buChar char="•"/>
            </a:pPr>
            <a:endParaRPr lang="fr-FR" sz="2000">
              <a:latin typeface="+mn-lt"/>
            </a:endParaRPr>
          </a:p>
        </p:txBody>
      </p:sp>
      <p:sp>
        <p:nvSpPr>
          <p:cNvPr id="6" name="Espace réservé du texte 2">
            <a:extLst>
              <a:ext uri="{FF2B5EF4-FFF2-40B4-BE49-F238E27FC236}">
                <a16:creationId xmlns:a16="http://schemas.microsoft.com/office/drawing/2014/main" id="{56E72FA0-BD53-4017-A85E-6D3ED2BFD90E}"/>
              </a:ext>
            </a:extLst>
          </p:cNvPr>
          <p:cNvSpPr txBox="1">
            <a:spLocks/>
          </p:cNvSpPr>
          <p:nvPr/>
        </p:nvSpPr>
        <p:spPr>
          <a:xfrm>
            <a:off x="6096000" y="3639516"/>
            <a:ext cx="5391597" cy="1940149"/>
          </a:xfrm>
          <a:prstGeom prst="rect">
            <a:avLst/>
          </a:prstGeom>
        </p:spPr>
        <p:txBody>
          <a:bodyPr vert="horz" lIns="91440" tIns="45720" rIns="91440" bIns="45720" rtlCol="0" anchor="t">
            <a:noAutofit/>
          </a:bodyPr>
          <a:lstStyle>
            <a:lvl1pPr marL="0" indent="0" algn="ctr" defTabSz="914400" rtl="0" eaLnBrk="1" latinLnBrk="0" hangingPunct="1">
              <a:lnSpc>
                <a:spcPct val="200000"/>
              </a:lnSpc>
              <a:spcBef>
                <a:spcPts val="0"/>
              </a:spcBef>
              <a:buFont typeface="Arial" panose="020B0604020202020204" pitchFamily="34" charset="0"/>
              <a:buNone/>
              <a:defRPr sz="1800" kern="1200" cap="none" spc="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buClr>
                <a:srgbClr val="D3122D"/>
              </a:buClr>
              <a:buFont typeface="Arial" panose="020B0604020202020204" pitchFamily="34" charset="0"/>
              <a:buChar char="•"/>
            </a:pPr>
            <a:r>
              <a:rPr lang="fr-FR" sz="2000">
                <a:solidFill>
                  <a:srgbClr val="0B2A43"/>
                </a:solidFill>
              </a:rPr>
              <a:t>Fixation </a:t>
            </a:r>
            <a:r>
              <a:rPr lang="fr-FR" sz="2000" err="1">
                <a:solidFill>
                  <a:srgbClr val="0B2A43"/>
                </a:solidFill>
              </a:rPr>
              <a:t>damaging</a:t>
            </a:r>
            <a:r>
              <a:rPr lang="fr-FR" sz="2000">
                <a:solidFill>
                  <a:srgbClr val="0B2A43"/>
                </a:solidFill>
              </a:rPr>
              <a:t> </a:t>
            </a:r>
            <a:r>
              <a:rPr lang="fr-FR" sz="2000" err="1">
                <a:solidFill>
                  <a:srgbClr val="0B2A43"/>
                </a:solidFill>
              </a:rPr>
              <a:t>retina</a:t>
            </a:r>
            <a:r>
              <a:rPr lang="fr-FR" sz="2000">
                <a:solidFill>
                  <a:srgbClr val="0B2A43"/>
                </a:solidFill>
              </a:rPr>
              <a:t> </a:t>
            </a:r>
            <a:r>
              <a:rPr lang="fr-FR" sz="2000" err="1">
                <a:solidFill>
                  <a:srgbClr val="0B2A43"/>
                </a:solidFill>
              </a:rPr>
              <a:t>because</a:t>
            </a:r>
            <a:r>
              <a:rPr lang="fr-FR" sz="2000">
                <a:solidFill>
                  <a:srgbClr val="0B2A43"/>
                </a:solidFill>
              </a:rPr>
              <a:t> of a </a:t>
            </a:r>
            <a:r>
              <a:rPr lang="fr-FR" sz="2000" err="1">
                <a:solidFill>
                  <a:srgbClr val="0B2A43"/>
                </a:solidFill>
              </a:rPr>
              <a:t>rigid</a:t>
            </a:r>
            <a:r>
              <a:rPr lang="fr-FR" sz="2000">
                <a:solidFill>
                  <a:srgbClr val="0B2A43"/>
                </a:solidFill>
              </a:rPr>
              <a:t> implant </a:t>
            </a:r>
          </a:p>
        </p:txBody>
      </p:sp>
    </p:spTree>
    <p:extLst>
      <p:ext uri="{BB962C8B-B14F-4D97-AF65-F5344CB8AC3E}">
        <p14:creationId xmlns:p14="http://schemas.microsoft.com/office/powerpoint/2010/main" val="2557407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1EB0DC-5303-4EB3-90DC-FAB1D84ADCB4}"/>
              </a:ext>
            </a:extLst>
          </p:cNvPr>
          <p:cNvSpPr>
            <a:spLocks noGrp="1"/>
          </p:cNvSpPr>
          <p:nvPr>
            <p:ph type="title"/>
          </p:nvPr>
        </p:nvSpPr>
        <p:spPr>
          <a:xfrm>
            <a:off x="0" y="2861525"/>
            <a:ext cx="6095999" cy="580029"/>
          </a:xfrm>
        </p:spPr>
        <p:txBody>
          <a:bodyPr>
            <a:noAutofit/>
          </a:bodyPr>
          <a:lstStyle/>
          <a:p>
            <a:pPr marL="457200" indent="-457200" algn="ctr">
              <a:lnSpc>
                <a:spcPct val="150000"/>
              </a:lnSpc>
              <a:buClr>
                <a:srgbClr val="D3122D"/>
              </a:buClr>
              <a:buFont typeface="Arial" panose="020B0604020202020204" pitchFamily="34" charset="0"/>
              <a:buChar char="•"/>
            </a:pPr>
            <a:r>
              <a:rPr lang="fr-FR" sz="2000" i="0">
                <a:solidFill>
                  <a:schemeClr val="tx1"/>
                </a:solidFill>
                <a:effectLst/>
                <a:latin typeface="+mn-lt"/>
              </a:rPr>
              <a:t>WO2019211847A1</a:t>
            </a:r>
            <a:br>
              <a:rPr lang="fr-FR" sz="2000" i="0">
                <a:solidFill>
                  <a:schemeClr val="tx1"/>
                </a:solidFill>
                <a:effectLst/>
                <a:latin typeface="+mn-lt"/>
              </a:rPr>
            </a:br>
            <a:r>
              <a:rPr lang="fr-FR" sz="2000" i="0" err="1">
                <a:solidFill>
                  <a:schemeClr val="tx1"/>
                </a:solidFill>
                <a:effectLst/>
                <a:latin typeface="+mn-lt"/>
              </a:rPr>
              <a:t>Retinal</a:t>
            </a:r>
            <a:r>
              <a:rPr lang="fr-FR" sz="2000" i="0">
                <a:solidFill>
                  <a:schemeClr val="tx1"/>
                </a:solidFill>
                <a:effectLst/>
                <a:latin typeface="+mn-lt"/>
              </a:rPr>
              <a:t> implant fixation </a:t>
            </a:r>
            <a:br>
              <a:rPr lang="fr-FR" sz="2000" i="0">
                <a:solidFill>
                  <a:schemeClr val="tx1"/>
                </a:solidFill>
                <a:effectLst/>
                <a:latin typeface="+mn-lt"/>
              </a:rPr>
            </a:br>
            <a:r>
              <a:rPr lang="fr-FR" sz="2000" i="0">
                <a:solidFill>
                  <a:schemeClr val="tx1"/>
                </a:solidFill>
                <a:effectLst/>
                <a:latin typeface="+mn-lt"/>
              </a:rPr>
              <a:t>apparatus and techniques</a:t>
            </a:r>
            <a:br>
              <a:rPr lang="fr-FR" sz="2000" i="0">
                <a:solidFill>
                  <a:schemeClr val="tx1"/>
                </a:solidFill>
                <a:effectLst/>
                <a:latin typeface="+mn-lt"/>
              </a:rPr>
            </a:br>
            <a:endParaRPr lang="fr-FR" sz="2000">
              <a:latin typeface="+mn-lt"/>
            </a:endParaRPr>
          </a:p>
        </p:txBody>
      </p:sp>
      <p:sp>
        <p:nvSpPr>
          <p:cNvPr id="3" name="Espace réservé du texte 2">
            <a:extLst>
              <a:ext uri="{FF2B5EF4-FFF2-40B4-BE49-F238E27FC236}">
                <a16:creationId xmlns:a16="http://schemas.microsoft.com/office/drawing/2014/main" id="{1CB5CE3B-7729-4051-981E-B656D41951D0}"/>
              </a:ext>
            </a:extLst>
          </p:cNvPr>
          <p:cNvSpPr>
            <a:spLocks noGrp="1"/>
          </p:cNvSpPr>
          <p:nvPr>
            <p:ph type="body" sz="quarter" idx="22"/>
          </p:nvPr>
        </p:nvSpPr>
        <p:spPr>
          <a:xfrm>
            <a:off x="127069" y="4009801"/>
            <a:ext cx="5789099" cy="1940149"/>
          </a:xfrm>
        </p:spPr>
        <p:txBody>
          <a:bodyPr>
            <a:normAutofit/>
          </a:bodyPr>
          <a:lstStyle/>
          <a:p>
            <a:pPr marL="285750" indent="-285750">
              <a:lnSpc>
                <a:spcPct val="150000"/>
              </a:lnSpc>
              <a:buClr>
                <a:srgbClr val="D3122D"/>
              </a:buClr>
              <a:buFont typeface="Arial" panose="020B0604020202020204" pitchFamily="34" charset="0"/>
              <a:buChar char="•"/>
            </a:pPr>
            <a:r>
              <a:rPr lang="fr-CH" sz="2000">
                <a:solidFill>
                  <a:srgbClr val="0B2A43"/>
                </a:solidFill>
              </a:rPr>
              <a:t>Implants </a:t>
            </a:r>
            <a:r>
              <a:rPr lang="fr-CH" sz="2000" err="1">
                <a:solidFill>
                  <a:srgbClr val="0B2A43"/>
                </a:solidFill>
              </a:rPr>
              <a:t>separated</a:t>
            </a:r>
            <a:r>
              <a:rPr lang="fr-CH" sz="2000">
                <a:solidFill>
                  <a:srgbClr val="0B2A43"/>
                </a:solidFill>
              </a:rPr>
              <a:t> in </a:t>
            </a:r>
            <a:r>
              <a:rPr lang="fr-CH" sz="2000" err="1">
                <a:solidFill>
                  <a:srgbClr val="0B2A43"/>
                </a:solidFill>
              </a:rPr>
              <a:t>two</a:t>
            </a:r>
            <a:r>
              <a:rPr lang="fr-CH" sz="2000">
                <a:solidFill>
                  <a:srgbClr val="0B2A43"/>
                </a:solidFill>
              </a:rPr>
              <a:t> part:  </a:t>
            </a:r>
            <a:r>
              <a:rPr lang="fr-CH" sz="2000" err="1">
                <a:solidFill>
                  <a:srgbClr val="0B2A43"/>
                </a:solidFill>
              </a:rPr>
              <a:t>epiretinal</a:t>
            </a:r>
            <a:r>
              <a:rPr lang="fr-CH" sz="2000">
                <a:solidFill>
                  <a:srgbClr val="0B2A43"/>
                </a:solidFill>
              </a:rPr>
              <a:t> and an </a:t>
            </a:r>
            <a:r>
              <a:rPr lang="fr-CH" sz="2000" err="1">
                <a:solidFill>
                  <a:srgbClr val="0B2A43"/>
                </a:solidFill>
              </a:rPr>
              <a:t>anchor</a:t>
            </a:r>
            <a:r>
              <a:rPr lang="fr-CH" sz="2000">
                <a:solidFill>
                  <a:srgbClr val="0B2A43"/>
                </a:solidFill>
              </a:rPr>
              <a:t> in the </a:t>
            </a:r>
            <a:r>
              <a:rPr lang="fr-CH" sz="2000" err="1">
                <a:solidFill>
                  <a:srgbClr val="0B2A43"/>
                </a:solidFill>
              </a:rPr>
              <a:t>ciliary</a:t>
            </a:r>
            <a:r>
              <a:rPr lang="fr-CH" sz="2000">
                <a:solidFill>
                  <a:srgbClr val="0B2A43"/>
                </a:solidFill>
              </a:rPr>
              <a:t> bodies of the </a:t>
            </a:r>
            <a:r>
              <a:rPr lang="fr-CH" sz="2000" err="1">
                <a:solidFill>
                  <a:srgbClr val="0B2A43"/>
                </a:solidFill>
              </a:rPr>
              <a:t>eye</a:t>
            </a:r>
            <a:r>
              <a:rPr lang="fr-CH" sz="2000">
                <a:solidFill>
                  <a:srgbClr val="0B2A43"/>
                </a:solidFill>
              </a:rPr>
              <a:t> </a:t>
            </a:r>
            <a:r>
              <a:rPr lang="fr-CH" sz="2000" err="1">
                <a:solidFill>
                  <a:srgbClr val="0B2A43"/>
                </a:solidFill>
              </a:rPr>
              <a:t>damaging</a:t>
            </a:r>
            <a:r>
              <a:rPr lang="fr-CH" sz="2000">
                <a:solidFill>
                  <a:srgbClr val="0B2A43"/>
                </a:solidFill>
              </a:rPr>
              <a:t> the </a:t>
            </a:r>
            <a:r>
              <a:rPr lang="fr-CH" sz="2000" err="1">
                <a:solidFill>
                  <a:srgbClr val="0B2A43"/>
                </a:solidFill>
              </a:rPr>
              <a:t>eye</a:t>
            </a:r>
            <a:endParaRPr lang="fr-CH" sz="2000">
              <a:solidFill>
                <a:srgbClr val="0B2A43"/>
              </a:solidFill>
            </a:endParaRPr>
          </a:p>
        </p:txBody>
      </p:sp>
      <p:sp>
        <p:nvSpPr>
          <p:cNvPr id="4" name="Espace réservé du numéro de diapositive 3">
            <a:extLst>
              <a:ext uri="{FF2B5EF4-FFF2-40B4-BE49-F238E27FC236}">
                <a16:creationId xmlns:a16="http://schemas.microsoft.com/office/drawing/2014/main" id="{22CCEA0D-9C63-4EF6-9080-75350BBBB6CF}"/>
              </a:ext>
            </a:extLst>
          </p:cNvPr>
          <p:cNvSpPr>
            <a:spLocks noGrp="1"/>
          </p:cNvSpPr>
          <p:nvPr>
            <p:ph type="sldNum" sz="quarter" idx="4"/>
          </p:nvPr>
        </p:nvSpPr>
        <p:spPr/>
        <p:txBody>
          <a:bodyPr/>
          <a:lstStyle/>
          <a:p>
            <a:pPr>
              <a:defRPr/>
            </a:pPr>
            <a:fld id="{8D1FC6F8-0BCD-47E9-9C64-690771D9C143}" type="slidenum">
              <a:rPr lang="en-US" smtClean="0">
                <a:solidFill>
                  <a:schemeClr val="tx1"/>
                </a:solidFill>
              </a:rPr>
              <a:pPr>
                <a:defRPr/>
              </a:pPr>
              <a:t>26</a:t>
            </a:fld>
            <a:endParaRPr lang="en-US">
              <a:solidFill>
                <a:schemeClr val="tx1"/>
              </a:solidFill>
            </a:endParaRPr>
          </a:p>
        </p:txBody>
      </p:sp>
      <p:sp>
        <p:nvSpPr>
          <p:cNvPr id="5" name="Titre 1">
            <a:extLst>
              <a:ext uri="{FF2B5EF4-FFF2-40B4-BE49-F238E27FC236}">
                <a16:creationId xmlns:a16="http://schemas.microsoft.com/office/drawing/2014/main" id="{648C681B-FAD1-4E99-B5C3-C1F075063609}"/>
              </a:ext>
            </a:extLst>
          </p:cNvPr>
          <p:cNvSpPr txBox="1">
            <a:spLocks/>
          </p:cNvSpPr>
          <p:nvPr/>
        </p:nvSpPr>
        <p:spPr>
          <a:xfrm>
            <a:off x="6367928" y="2879915"/>
            <a:ext cx="5119669" cy="5800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800" kern="1200" cap="all" spc="400" baseline="0">
                <a:solidFill>
                  <a:schemeClr val="bg1"/>
                </a:solidFill>
                <a:latin typeface="+mj-lt"/>
                <a:ea typeface="+mj-ea"/>
                <a:cs typeface="+mj-cs"/>
              </a:defRPr>
            </a:lvl1pPr>
          </a:lstStyle>
          <a:p>
            <a:pPr marL="457200" indent="-457200" algn="ctr">
              <a:lnSpc>
                <a:spcPct val="150000"/>
              </a:lnSpc>
              <a:buClr>
                <a:srgbClr val="D3122D"/>
              </a:buClr>
              <a:buFont typeface="Arial" panose="020B0604020202020204" pitchFamily="34" charset="0"/>
              <a:buChar char="•"/>
            </a:pPr>
            <a:r>
              <a:rPr lang="fr-FR" sz="2000">
                <a:solidFill>
                  <a:schemeClr val="tx1"/>
                </a:solidFill>
                <a:latin typeface="+mn-lt"/>
              </a:rPr>
              <a:t>WO2005082049A2</a:t>
            </a:r>
          </a:p>
          <a:p>
            <a:pPr algn="ctr">
              <a:lnSpc>
                <a:spcPct val="150000"/>
              </a:lnSpc>
              <a:buClr>
                <a:srgbClr val="D3122D"/>
              </a:buClr>
            </a:pPr>
            <a:r>
              <a:rPr lang="fr-FR" sz="2000" i="0" strike="noStrike" err="1">
                <a:solidFill>
                  <a:schemeClr val="tx1"/>
                </a:solidFill>
                <a:effectLst/>
                <a:latin typeface="+mn-lt"/>
              </a:rPr>
              <a:t>Artificial</a:t>
            </a:r>
            <a:r>
              <a:rPr lang="fr-FR" sz="2000" i="0" strike="noStrike">
                <a:solidFill>
                  <a:schemeClr val="tx1"/>
                </a:solidFill>
                <a:effectLst/>
                <a:latin typeface="+mn-lt"/>
              </a:rPr>
              <a:t> biocompatible </a:t>
            </a:r>
            <a:r>
              <a:rPr lang="fr-FR" sz="2000" i="0" strike="noStrike" err="1">
                <a:solidFill>
                  <a:schemeClr val="tx1"/>
                </a:solidFill>
                <a:effectLst/>
                <a:latin typeface="+mn-lt"/>
              </a:rPr>
              <a:t>material</a:t>
            </a:r>
            <a:endParaRPr lang="fr-FR" sz="2000">
              <a:solidFill>
                <a:schemeClr val="tx1"/>
              </a:solidFill>
              <a:latin typeface="+mn-lt"/>
            </a:endParaRPr>
          </a:p>
          <a:p>
            <a:pPr marL="457200" indent="-457200" algn="ctr">
              <a:lnSpc>
                <a:spcPct val="150000"/>
              </a:lnSpc>
              <a:buClr>
                <a:srgbClr val="D3122D"/>
              </a:buClr>
              <a:buFont typeface="Arial" panose="020B0604020202020204" pitchFamily="34" charset="0"/>
              <a:buChar char="•"/>
            </a:pPr>
            <a:endParaRPr lang="fr-FR" sz="2000">
              <a:latin typeface="+mn-lt"/>
            </a:endParaRPr>
          </a:p>
        </p:txBody>
      </p:sp>
      <p:sp>
        <p:nvSpPr>
          <p:cNvPr id="6" name="Espace réservé du texte 2">
            <a:extLst>
              <a:ext uri="{FF2B5EF4-FFF2-40B4-BE49-F238E27FC236}">
                <a16:creationId xmlns:a16="http://schemas.microsoft.com/office/drawing/2014/main" id="{56E72FA0-BD53-4017-A85E-6D3ED2BFD90E}"/>
              </a:ext>
            </a:extLst>
          </p:cNvPr>
          <p:cNvSpPr txBox="1">
            <a:spLocks/>
          </p:cNvSpPr>
          <p:nvPr/>
        </p:nvSpPr>
        <p:spPr>
          <a:xfrm>
            <a:off x="6096000" y="3282900"/>
            <a:ext cx="5391597" cy="1940149"/>
          </a:xfrm>
          <a:prstGeom prst="rect">
            <a:avLst/>
          </a:prstGeom>
        </p:spPr>
        <p:txBody>
          <a:bodyPr vert="horz" lIns="91440" tIns="45720" rIns="91440" bIns="45720" rtlCol="0" anchor="t">
            <a:noAutofit/>
          </a:bodyPr>
          <a:lstStyle>
            <a:lvl1pPr marL="0" indent="0" algn="ctr" defTabSz="914400" rtl="0" eaLnBrk="1" latinLnBrk="0" hangingPunct="1">
              <a:lnSpc>
                <a:spcPct val="200000"/>
              </a:lnSpc>
              <a:spcBef>
                <a:spcPts val="0"/>
              </a:spcBef>
              <a:buFont typeface="Arial" panose="020B0604020202020204" pitchFamily="34" charset="0"/>
              <a:buNone/>
              <a:defRPr sz="1800" kern="1200" cap="none" spc="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D3122D"/>
              </a:buClr>
              <a:buFont typeface="Arial" panose="020B0604020202020204" pitchFamily="34" charset="0"/>
              <a:buChar char="•"/>
            </a:pPr>
            <a:endParaRPr lang="fr-FR" sz="2000">
              <a:solidFill>
                <a:srgbClr val="0B2A43"/>
              </a:solidFill>
            </a:endParaRPr>
          </a:p>
        </p:txBody>
      </p:sp>
      <p:sp>
        <p:nvSpPr>
          <p:cNvPr id="7" name="Espace réservé du texte 2">
            <a:extLst>
              <a:ext uri="{FF2B5EF4-FFF2-40B4-BE49-F238E27FC236}">
                <a16:creationId xmlns:a16="http://schemas.microsoft.com/office/drawing/2014/main" id="{82A8C18D-8C55-4E21-83D1-D1ECC5663829}"/>
              </a:ext>
            </a:extLst>
          </p:cNvPr>
          <p:cNvSpPr txBox="1">
            <a:spLocks/>
          </p:cNvSpPr>
          <p:nvPr/>
        </p:nvSpPr>
        <p:spPr>
          <a:xfrm>
            <a:off x="6033212" y="4009800"/>
            <a:ext cx="5789099" cy="1940149"/>
          </a:xfrm>
          <a:prstGeom prst="rect">
            <a:avLst/>
          </a:prstGeom>
        </p:spPr>
        <p:txBody>
          <a:bodyPr vert="horz" lIns="91440" tIns="45720" rIns="91440" bIns="45720" rtlCol="0" anchor="t">
            <a:normAutofit/>
          </a:bodyPr>
          <a:lstStyle>
            <a:lvl1pPr marL="0" indent="0" algn="ctr" defTabSz="914400" rtl="0" eaLnBrk="1" latinLnBrk="0" hangingPunct="1">
              <a:lnSpc>
                <a:spcPct val="200000"/>
              </a:lnSpc>
              <a:spcBef>
                <a:spcPts val="0"/>
              </a:spcBef>
              <a:buFont typeface="Arial" panose="020B0604020202020204" pitchFamily="34" charset="0"/>
              <a:buNone/>
              <a:defRPr sz="1800" kern="1200" cap="none" spc="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buClr>
                <a:srgbClr val="D3122D"/>
              </a:buClr>
              <a:buFont typeface="Arial" panose="020B0604020202020204" pitchFamily="34" charset="0"/>
              <a:buChar char="•"/>
            </a:pPr>
            <a:r>
              <a:rPr lang="fr-CH" sz="2000">
                <a:solidFill>
                  <a:srgbClr val="0B2A43"/>
                </a:solidFill>
              </a:rPr>
              <a:t>Cellulose single layer </a:t>
            </a:r>
            <a:r>
              <a:rPr lang="fr-CH" sz="2000" err="1">
                <a:solidFill>
                  <a:srgbClr val="0B2A43"/>
                </a:solidFill>
              </a:rPr>
              <a:t>with</a:t>
            </a:r>
            <a:r>
              <a:rPr lang="fr-CH" sz="2000">
                <a:solidFill>
                  <a:srgbClr val="0B2A43"/>
                </a:solidFill>
              </a:rPr>
              <a:t> pores and </a:t>
            </a:r>
            <a:r>
              <a:rPr lang="fr-CH" sz="2000" err="1">
                <a:solidFill>
                  <a:srgbClr val="0B2A43"/>
                </a:solidFill>
              </a:rPr>
              <a:t>cell</a:t>
            </a:r>
            <a:r>
              <a:rPr lang="fr-CH" sz="2000">
                <a:solidFill>
                  <a:srgbClr val="0B2A43"/>
                </a:solidFill>
              </a:rPr>
              <a:t> </a:t>
            </a:r>
            <a:r>
              <a:rPr lang="fr-CH" sz="2000" err="1">
                <a:solidFill>
                  <a:srgbClr val="0B2A43"/>
                </a:solidFill>
              </a:rPr>
              <a:t>growth</a:t>
            </a:r>
            <a:r>
              <a:rPr lang="fr-CH" sz="2000">
                <a:solidFill>
                  <a:srgbClr val="0B2A43"/>
                </a:solidFill>
              </a:rPr>
              <a:t> </a:t>
            </a:r>
            <a:r>
              <a:rPr lang="fr-CH" sz="2000" err="1">
                <a:solidFill>
                  <a:srgbClr val="0B2A43"/>
                </a:solidFill>
              </a:rPr>
              <a:t>substrate</a:t>
            </a:r>
            <a:r>
              <a:rPr lang="fr-CH" sz="2000">
                <a:solidFill>
                  <a:srgbClr val="0B2A43"/>
                </a:solidFill>
              </a:rPr>
              <a:t> for promotion of </a:t>
            </a:r>
            <a:r>
              <a:rPr lang="fr-CH" sz="2000" err="1">
                <a:solidFill>
                  <a:srgbClr val="0B2A43"/>
                </a:solidFill>
              </a:rPr>
              <a:t>repair</a:t>
            </a:r>
            <a:endParaRPr lang="fr-CH" sz="2000">
              <a:solidFill>
                <a:srgbClr val="0B2A43"/>
              </a:solidFill>
            </a:endParaRPr>
          </a:p>
          <a:p>
            <a:pPr marL="285750" indent="-285750">
              <a:lnSpc>
                <a:spcPct val="150000"/>
              </a:lnSpc>
              <a:buClr>
                <a:srgbClr val="D3122D"/>
              </a:buClr>
              <a:buFont typeface="Arial" panose="020B0604020202020204" pitchFamily="34" charset="0"/>
              <a:buChar char="•"/>
            </a:pPr>
            <a:r>
              <a:rPr lang="fr-CH" sz="2000" err="1">
                <a:solidFill>
                  <a:srgbClr val="0B2A43"/>
                </a:solidFill>
              </a:rPr>
              <a:t>Subretinal</a:t>
            </a:r>
            <a:r>
              <a:rPr lang="fr-CH" sz="2000">
                <a:solidFill>
                  <a:srgbClr val="0B2A43"/>
                </a:solidFill>
              </a:rPr>
              <a:t> </a:t>
            </a:r>
            <a:r>
              <a:rPr lang="fr-CH" sz="2000" err="1">
                <a:solidFill>
                  <a:srgbClr val="0B2A43"/>
                </a:solidFill>
              </a:rPr>
              <a:t>space</a:t>
            </a:r>
            <a:endParaRPr lang="fr-CH" sz="2000">
              <a:solidFill>
                <a:srgbClr val="0B2A43"/>
              </a:solidFill>
            </a:endParaRPr>
          </a:p>
        </p:txBody>
      </p:sp>
    </p:spTree>
    <p:extLst>
      <p:ext uri="{BB962C8B-B14F-4D97-AF65-F5344CB8AC3E}">
        <p14:creationId xmlns:p14="http://schemas.microsoft.com/office/powerpoint/2010/main" val="2646883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AFBEEF-2BDC-48F9-ACA2-5A9324E7BFE5}"/>
              </a:ext>
            </a:extLst>
          </p:cNvPr>
          <p:cNvSpPr>
            <a:spLocks noGrp="1"/>
          </p:cNvSpPr>
          <p:nvPr>
            <p:ph type="sldNum" sz="quarter" idx="4"/>
          </p:nvPr>
        </p:nvSpPr>
        <p:spPr/>
        <p:txBody>
          <a:bodyPr/>
          <a:lstStyle/>
          <a:p>
            <a:fld id="{8D1FC6F8-0BCD-47E9-9C64-690771D9C143}" type="slidenum">
              <a:rPr lang="en-US" smtClean="0">
                <a:solidFill>
                  <a:schemeClr val="tx1"/>
                </a:solidFill>
              </a:rPr>
              <a:pPr/>
              <a:t>27</a:t>
            </a:fld>
            <a:endParaRPr lang="en-US">
              <a:solidFill>
                <a:schemeClr val="tx1"/>
              </a:solidFill>
            </a:endParaRPr>
          </a:p>
        </p:txBody>
      </p:sp>
      <p:cxnSp>
        <p:nvCxnSpPr>
          <p:cNvPr id="14" name="Straight Connector 13">
            <a:extLst>
              <a:ext uri="{FF2B5EF4-FFF2-40B4-BE49-F238E27FC236}">
                <a16:creationId xmlns:a16="http://schemas.microsoft.com/office/drawing/2014/main" id="{DA6FC127-313F-42F3-9800-F36B13BD0BB7}"/>
              </a:ext>
              <a:ext uri="{C183D7F6-B498-43B3-948B-1728B52AA6E4}">
                <adec:decorative xmlns:adec="http://schemas.microsoft.com/office/drawing/2017/decorative" val="1"/>
              </a:ext>
            </a:extLst>
          </p:cNvPr>
          <p:cNvCxnSpPr>
            <a:cxnSpLocks/>
            <a:stCxn id="15" idx="6"/>
          </p:cNvCxnSpPr>
          <p:nvPr/>
        </p:nvCxnSpPr>
        <p:spPr>
          <a:xfrm flipV="1">
            <a:off x="1960588" y="4183883"/>
            <a:ext cx="8894824" cy="1"/>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D56AB62C-FF38-4153-B496-F42C8DB04407}"/>
              </a:ext>
              <a:ext uri="{C183D7F6-B498-43B3-948B-1728B52AA6E4}">
                <adec:decorative xmlns:adec="http://schemas.microsoft.com/office/drawing/2017/decorative" val="1"/>
              </a:ext>
            </a:extLst>
          </p:cNvPr>
          <p:cNvSpPr/>
          <p:nvPr/>
        </p:nvSpPr>
        <p:spPr>
          <a:xfrm>
            <a:off x="1193001" y="3789845"/>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300">
                <a:solidFill>
                  <a:srgbClr val="1F38DE"/>
                </a:solidFill>
              </a:rPr>
              <a:t>2009</a:t>
            </a:r>
            <a:endParaRPr lang="en-US" sz="1300">
              <a:solidFill>
                <a:srgbClr val="1F38DE"/>
              </a:solidFill>
              <a:cs typeface="Calibri"/>
            </a:endParaRPr>
          </a:p>
        </p:txBody>
      </p:sp>
      <p:sp>
        <p:nvSpPr>
          <p:cNvPr id="24" name="Oval 14">
            <a:extLst>
              <a:ext uri="{FF2B5EF4-FFF2-40B4-BE49-F238E27FC236}">
                <a16:creationId xmlns:a16="http://schemas.microsoft.com/office/drawing/2014/main" id="{6CAEE9AF-6C06-498A-AE7E-9A62957F67A8}"/>
              </a:ext>
              <a:ext uri="{C183D7F6-B498-43B3-948B-1728B52AA6E4}">
                <adec:decorative xmlns:adec="http://schemas.microsoft.com/office/drawing/2017/decorative" val="1"/>
              </a:ext>
            </a:extLst>
          </p:cNvPr>
          <p:cNvSpPr/>
          <p:nvPr/>
        </p:nvSpPr>
        <p:spPr>
          <a:xfrm>
            <a:off x="2642052" y="3805100"/>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300">
                <a:solidFill>
                  <a:srgbClr val="1F38DE"/>
                </a:solidFill>
              </a:rPr>
              <a:t>2011</a:t>
            </a:r>
            <a:endParaRPr lang="en-US" sz="1300">
              <a:solidFill>
                <a:srgbClr val="1F38DE"/>
              </a:solidFill>
              <a:cs typeface="Calibri"/>
            </a:endParaRPr>
          </a:p>
        </p:txBody>
      </p:sp>
      <p:sp>
        <p:nvSpPr>
          <p:cNvPr id="38" name="Oval 14">
            <a:extLst>
              <a:ext uri="{FF2B5EF4-FFF2-40B4-BE49-F238E27FC236}">
                <a16:creationId xmlns:a16="http://schemas.microsoft.com/office/drawing/2014/main" id="{E555E535-FB3C-4F78-B092-DD68C15F80BC}"/>
              </a:ext>
              <a:ext uri="{C183D7F6-B498-43B3-948B-1728B52AA6E4}">
                <adec:decorative xmlns:adec="http://schemas.microsoft.com/office/drawing/2017/decorative" val="1"/>
              </a:ext>
            </a:extLst>
          </p:cNvPr>
          <p:cNvSpPr/>
          <p:nvPr/>
        </p:nvSpPr>
        <p:spPr>
          <a:xfrm>
            <a:off x="8032378" y="3766756"/>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300">
                <a:solidFill>
                  <a:srgbClr val="1F38DE"/>
                </a:solidFill>
              </a:rPr>
              <a:t>2019</a:t>
            </a:r>
            <a:endParaRPr lang="en-US" sz="1300">
              <a:solidFill>
                <a:srgbClr val="1F38DE"/>
              </a:solidFill>
              <a:cs typeface="Calibri"/>
            </a:endParaRPr>
          </a:p>
        </p:txBody>
      </p:sp>
      <p:sp>
        <p:nvSpPr>
          <p:cNvPr id="39" name="Oval 14">
            <a:extLst>
              <a:ext uri="{FF2B5EF4-FFF2-40B4-BE49-F238E27FC236}">
                <a16:creationId xmlns:a16="http://schemas.microsoft.com/office/drawing/2014/main" id="{00303859-05B0-4BA9-B244-15A8F9AE9B87}"/>
              </a:ext>
              <a:ext uri="{C183D7F6-B498-43B3-948B-1728B52AA6E4}">
                <adec:decorative xmlns:adec="http://schemas.microsoft.com/office/drawing/2017/decorative" val="1"/>
              </a:ext>
            </a:extLst>
          </p:cNvPr>
          <p:cNvSpPr/>
          <p:nvPr/>
        </p:nvSpPr>
        <p:spPr>
          <a:xfrm>
            <a:off x="9170375" y="3766204"/>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300">
                <a:solidFill>
                  <a:srgbClr val="1F38DE"/>
                </a:solidFill>
              </a:rPr>
              <a:t>2020</a:t>
            </a:r>
            <a:endParaRPr lang="en-US" sz="1300">
              <a:solidFill>
                <a:srgbClr val="1F38DE"/>
              </a:solidFill>
              <a:cs typeface="Calibri"/>
            </a:endParaRPr>
          </a:p>
        </p:txBody>
      </p:sp>
      <p:sp>
        <p:nvSpPr>
          <p:cNvPr id="40" name="Oval 14">
            <a:extLst>
              <a:ext uri="{FF2B5EF4-FFF2-40B4-BE49-F238E27FC236}">
                <a16:creationId xmlns:a16="http://schemas.microsoft.com/office/drawing/2014/main" id="{F5F28433-7C5A-40F7-8B86-58F794CA2516}"/>
              </a:ext>
              <a:ext uri="{C183D7F6-B498-43B3-948B-1728B52AA6E4}">
                <adec:decorative xmlns:adec="http://schemas.microsoft.com/office/drawing/2017/decorative" val="1"/>
              </a:ext>
            </a:extLst>
          </p:cNvPr>
          <p:cNvSpPr/>
          <p:nvPr/>
        </p:nvSpPr>
        <p:spPr>
          <a:xfrm>
            <a:off x="5658002" y="3805100"/>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300">
                <a:solidFill>
                  <a:srgbClr val="1F38DE"/>
                </a:solidFill>
              </a:rPr>
              <a:t>2015</a:t>
            </a:r>
            <a:endParaRPr lang="en-US" sz="1300">
              <a:solidFill>
                <a:srgbClr val="1F38DE"/>
              </a:solidFill>
              <a:cs typeface="Calibri"/>
            </a:endParaRPr>
          </a:p>
        </p:txBody>
      </p:sp>
      <p:sp>
        <p:nvSpPr>
          <p:cNvPr id="41" name="Oval 14">
            <a:extLst>
              <a:ext uri="{FF2B5EF4-FFF2-40B4-BE49-F238E27FC236}">
                <a16:creationId xmlns:a16="http://schemas.microsoft.com/office/drawing/2014/main" id="{AA870CB6-77E0-47EF-AAFD-E63A7CFA5D10}"/>
              </a:ext>
              <a:ext uri="{C183D7F6-B498-43B3-948B-1728B52AA6E4}">
                <adec:decorative xmlns:adec="http://schemas.microsoft.com/office/drawing/2017/decorative" val="1"/>
              </a:ext>
            </a:extLst>
          </p:cNvPr>
          <p:cNvSpPr/>
          <p:nvPr/>
        </p:nvSpPr>
        <p:spPr>
          <a:xfrm>
            <a:off x="4499329" y="3807311"/>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300">
                <a:solidFill>
                  <a:srgbClr val="1F38DE"/>
                </a:solidFill>
              </a:rPr>
              <a:t>2014</a:t>
            </a:r>
            <a:endParaRPr lang="en-US" sz="1300">
              <a:solidFill>
                <a:srgbClr val="1F38DE"/>
              </a:solidFill>
              <a:cs typeface="Calibri"/>
            </a:endParaRPr>
          </a:p>
        </p:txBody>
      </p:sp>
      <p:sp>
        <p:nvSpPr>
          <p:cNvPr id="42" name="Oval 14">
            <a:extLst>
              <a:ext uri="{FF2B5EF4-FFF2-40B4-BE49-F238E27FC236}">
                <a16:creationId xmlns:a16="http://schemas.microsoft.com/office/drawing/2014/main" id="{7AE239DB-D47E-497B-A624-50EADC06065B}"/>
              </a:ext>
              <a:ext uri="{C183D7F6-B498-43B3-948B-1728B52AA6E4}">
                <adec:decorative xmlns:adec="http://schemas.microsoft.com/office/drawing/2017/decorative" val="1"/>
              </a:ext>
            </a:extLst>
          </p:cNvPr>
          <p:cNvSpPr/>
          <p:nvPr/>
        </p:nvSpPr>
        <p:spPr>
          <a:xfrm>
            <a:off x="10308372" y="3766203"/>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rgbClr val="1F38DE"/>
                </a:solidFill>
              </a:rPr>
              <a:t>2021</a:t>
            </a:r>
          </a:p>
        </p:txBody>
      </p:sp>
      <p:sp>
        <p:nvSpPr>
          <p:cNvPr id="18" name="Espace réservé du texte 17">
            <a:extLst>
              <a:ext uri="{FF2B5EF4-FFF2-40B4-BE49-F238E27FC236}">
                <a16:creationId xmlns:a16="http://schemas.microsoft.com/office/drawing/2014/main" id="{D9DA4A76-4114-48AC-9568-D363C3FAEE70}"/>
              </a:ext>
            </a:extLst>
          </p:cNvPr>
          <p:cNvSpPr>
            <a:spLocks noGrp="1"/>
          </p:cNvSpPr>
          <p:nvPr>
            <p:ph type="body" sz="quarter" idx="13"/>
          </p:nvPr>
        </p:nvSpPr>
        <p:spPr>
          <a:xfrm>
            <a:off x="256392" y="4907191"/>
            <a:ext cx="2640803" cy="1728554"/>
          </a:xfrm>
        </p:spPr>
        <p:txBody>
          <a:bodyPr vert="horz" lIns="91440" tIns="45720" rIns="91440" bIns="45720" rtlCol="0" anchor="t">
            <a:normAutofit/>
          </a:bodyPr>
          <a:lstStyle/>
          <a:p>
            <a:pPr rtl="0">
              <a:spcBef>
                <a:spcPts val="0"/>
              </a:spcBef>
              <a:spcAft>
                <a:spcPts val="0"/>
              </a:spcAft>
            </a:pPr>
            <a:r>
              <a:rPr lang="en-US" sz="1600" i="0" u="none" strike="noStrike">
                <a:solidFill>
                  <a:srgbClr val="1F38DE"/>
                </a:solidFill>
                <a:effectLst/>
              </a:rPr>
              <a:t>Idea</a:t>
            </a:r>
            <a:endParaRPr lang="en-US" sz="1600">
              <a:solidFill>
                <a:srgbClr val="1F38DE"/>
              </a:solidFill>
              <a:effectLst/>
            </a:endParaRPr>
          </a:p>
          <a:p>
            <a:pPr rtl="0">
              <a:lnSpc>
                <a:spcPct val="100000"/>
              </a:lnSpc>
              <a:spcBef>
                <a:spcPts val="0"/>
              </a:spcBef>
              <a:spcAft>
                <a:spcPts val="0"/>
              </a:spcAft>
            </a:pPr>
            <a:r>
              <a:rPr lang="en-US" b="0" i="0" u="none" strike="noStrike">
                <a:solidFill>
                  <a:srgbClr val="000000"/>
                </a:solidFill>
                <a:effectLst/>
              </a:rPr>
              <a:t>Why not use photovoltaic pixels for retinal needs ?</a:t>
            </a:r>
            <a:endParaRPr lang="en-US" b="0">
              <a:effectLst/>
            </a:endParaRPr>
          </a:p>
          <a:p>
            <a:br>
              <a:rPr lang="en-US"/>
            </a:br>
            <a:endParaRPr lang="en-GB"/>
          </a:p>
        </p:txBody>
      </p:sp>
      <p:sp>
        <p:nvSpPr>
          <p:cNvPr id="47" name="ZoneTexte 46">
            <a:extLst>
              <a:ext uri="{FF2B5EF4-FFF2-40B4-BE49-F238E27FC236}">
                <a16:creationId xmlns:a16="http://schemas.microsoft.com/office/drawing/2014/main" id="{F4FB1396-BEAE-4CA6-A0A2-E56DF4230360}"/>
              </a:ext>
            </a:extLst>
          </p:cNvPr>
          <p:cNvSpPr txBox="1"/>
          <p:nvPr/>
        </p:nvSpPr>
        <p:spPr>
          <a:xfrm>
            <a:off x="1421422" y="2217030"/>
            <a:ext cx="3190337" cy="1231106"/>
          </a:xfrm>
          <a:prstGeom prst="rect">
            <a:avLst/>
          </a:prstGeom>
          <a:noFill/>
        </p:spPr>
        <p:txBody>
          <a:bodyPr wrap="square" lIns="91440" tIns="45720" rIns="91440" bIns="45720" anchor="t">
            <a:spAutoFit/>
          </a:bodyPr>
          <a:lstStyle/>
          <a:p>
            <a:pPr algn="ctr" rtl="0">
              <a:spcBef>
                <a:spcPts val="0"/>
              </a:spcBef>
              <a:spcAft>
                <a:spcPts val="0"/>
              </a:spcAft>
            </a:pPr>
            <a:r>
              <a:rPr lang="en-US" sz="1600" i="0" u="none" strike="noStrike">
                <a:solidFill>
                  <a:srgbClr val="1F38DE"/>
                </a:solidFill>
                <a:effectLst/>
              </a:rPr>
              <a:t>Concept of the design and technology</a:t>
            </a:r>
            <a:br>
              <a:rPr lang="en-US" sz="1400">
                <a:effectLst/>
              </a:rPr>
            </a:br>
            <a:r>
              <a:rPr lang="en-US" sz="1400" i="0" u="none" strike="noStrike">
                <a:solidFill>
                  <a:srgbClr val="000000"/>
                </a:solidFill>
                <a:effectLst/>
              </a:rPr>
              <a:t>Organic PVs technologies. OPV cells approved and tested by our laboratory. </a:t>
            </a:r>
            <a:endParaRPr lang="en-US" sz="1400">
              <a:effectLst/>
            </a:endParaRPr>
          </a:p>
          <a:p>
            <a:pPr algn="ctr" rtl="0">
              <a:spcBef>
                <a:spcPts val="0"/>
              </a:spcBef>
              <a:spcAft>
                <a:spcPts val="0"/>
              </a:spcAft>
            </a:pPr>
            <a:r>
              <a:rPr lang="en-US" sz="1400" i="0" u="none" strike="noStrike">
                <a:solidFill>
                  <a:srgbClr val="000000"/>
                </a:solidFill>
                <a:effectLst/>
              </a:rPr>
              <a:t>TRL 2</a:t>
            </a:r>
            <a:endParaRPr lang="en-US" sz="1400">
              <a:effectLst/>
            </a:endParaRPr>
          </a:p>
        </p:txBody>
      </p:sp>
      <p:sp>
        <p:nvSpPr>
          <p:cNvPr id="50" name="ZoneTexte 49">
            <a:extLst>
              <a:ext uri="{FF2B5EF4-FFF2-40B4-BE49-F238E27FC236}">
                <a16:creationId xmlns:a16="http://schemas.microsoft.com/office/drawing/2014/main" id="{8719D3AA-3B3F-4C03-A6F9-C53F1F27F564}"/>
              </a:ext>
            </a:extLst>
          </p:cNvPr>
          <p:cNvSpPr txBox="1"/>
          <p:nvPr/>
        </p:nvSpPr>
        <p:spPr>
          <a:xfrm>
            <a:off x="3690967" y="5017262"/>
            <a:ext cx="2374286" cy="1538883"/>
          </a:xfrm>
          <a:prstGeom prst="rect">
            <a:avLst/>
          </a:prstGeom>
          <a:noFill/>
        </p:spPr>
        <p:txBody>
          <a:bodyPr wrap="square" lIns="91440" tIns="45720" rIns="91440" bIns="45720" anchor="t">
            <a:spAutoFit/>
          </a:bodyPr>
          <a:lstStyle/>
          <a:p>
            <a:pPr algn="ctr" rtl="0">
              <a:spcBef>
                <a:spcPts val="0"/>
              </a:spcBef>
              <a:spcAft>
                <a:spcPts val="0"/>
              </a:spcAft>
            </a:pPr>
            <a:r>
              <a:rPr lang="en-US" sz="1600" i="0" u="none" strike="noStrike">
                <a:solidFill>
                  <a:srgbClr val="1F38DE"/>
                </a:solidFill>
                <a:effectLst/>
              </a:rPr>
              <a:t>Proof of concept</a:t>
            </a:r>
            <a:endParaRPr lang="en-US" sz="1600">
              <a:solidFill>
                <a:srgbClr val="1F38DE"/>
              </a:solidFill>
              <a:cs typeface="Calibri"/>
            </a:endParaRPr>
          </a:p>
          <a:p>
            <a:pPr algn="ctr" rtl="0">
              <a:spcBef>
                <a:spcPts val="0"/>
              </a:spcBef>
              <a:spcAft>
                <a:spcPts val="0"/>
              </a:spcAft>
            </a:pPr>
            <a:r>
              <a:rPr lang="en-US" sz="1400" i="0" u="none" strike="noStrike">
                <a:solidFill>
                  <a:srgbClr val="000000"/>
                </a:solidFill>
                <a:effectLst/>
              </a:rPr>
              <a:t>Working prosthesis for rabbits → MVP</a:t>
            </a:r>
            <a:endParaRPr lang="en-US" sz="1400">
              <a:effectLst/>
            </a:endParaRPr>
          </a:p>
          <a:p>
            <a:pPr algn="ctr" rtl="0">
              <a:spcBef>
                <a:spcPts val="0"/>
              </a:spcBef>
              <a:spcAft>
                <a:spcPts val="0"/>
              </a:spcAft>
            </a:pPr>
            <a:r>
              <a:rPr lang="en-US" sz="1400" i="0" u="none" strike="noStrike">
                <a:solidFill>
                  <a:srgbClr val="000000"/>
                </a:solidFill>
                <a:effectLst/>
              </a:rPr>
              <a:t>TRL 3</a:t>
            </a:r>
            <a:endParaRPr lang="en-US" sz="1400">
              <a:effectLst/>
            </a:endParaRPr>
          </a:p>
          <a:p>
            <a:br>
              <a:rPr lang="en-US"/>
            </a:br>
            <a:endParaRPr lang="en-GB"/>
          </a:p>
        </p:txBody>
      </p:sp>
      <p:sp>
        <p:nvSpPr>
          <p:cNvPr id="65" name="ZoneTexte 64">
            <a:extLst>
              <a:ext uri="{FF2B5EF4-FFF2-40B4-BE49-F238E27FC236}">
                <a16:creationId xmlns:a16="http://schemas.microsoft.com/office/drawing/2014/main" id="{0E9AA369-147C-4280-AD6D-82DF60FAEF66}"/>
              </a:ext>
            </a:extLst>
          </p:cNvPr>
          <p:cNvSpPr txBox="1"/>
          <p:nvPr/>
        </p:nvSpPr>
        <p:spPr>
          <a:xfrm>
            <a:off x="4813616" y="2863057"/>
            <a:ext cx="2443883" cy="553998"/>
          </a:xfrm>
          <a:prstGeom prst="rect">
            <a:avLst/>
          </a:prstGeom>
          <a:noFill/>
        </p:spPr>
        <p:txBody>
          <a:bodyPr wrap="square" lIns="91440" tIns="45720" rIns="91440" bIns="45720" anchor="t">
            <a:spAutoFit/>
          </a:bodyPr>
          <a:lstStyle/>
          <a:p>
            <a:pPr algn="ctr" rtl="0">
              <a:spcBef>
                <a:spcPts val="0"/>
              </a:spcBef>
              <a:spcAft>
                <a:spcPts val="0"/>
              </a:spcAft>
            </a:pPr>
            <a:r>
              <a:rPr lang="en-US" sz="1600" i="0" u="none" strike="noStrike">
                <a:solidFill>
                  <a:srgbClr val="1F38DE"/>
                </a:solidFill>
                <a:effectLst/>
              </a:rPr>
              <a:t>Virtual Reality simulation</a:t>
            </a:r>
            <a:br>
              <a:rPr lang="en-US" b="0">
                <a:effectLst/>
              </a:rPr>
            </a:br>
            <a:r>
              <a:rPr lang="en-US" sz="1400">
                <a:solidFill>
                  <a:srgbClr val="000000"/>
                </a:solidFill>
              </a:rPr>
              <a:t>E</a:t>
            </a:r>
            <a:r>
              <a:rPr lang="en-US" sz="1400" b="0" i="0" u="none" strike="noStrike">
                <a:solidFill>
                  <a:srgbClr val="000000"/>
                </a:solidFill>
                <a:effectLst/>
              </a:rPr>
              <a:t>xpected vision</a:t>
            </a:r>
            <a:endParaRPr lang="en-GB"/>
          </a:p>
        </p:txBody>
      </p:sp>
      <p:sp>
        <p:nvSpPr>
          <p:cNvPr id="62" name="ZoneTexte 61">
            <a:extLst>
              <a:ext uri="{FF2B5EF4-FFF2-40B4-BE49-F238E27FC236}">
                <a16:creationId xmlns:a16="http://schemas.microsoft.com/office/drawing/2014/main" id="{8A655F99-A06A-401F-B35F-E2D3C2162012}"/>
              </a:ext>
            </a:extLst>
          </p:cNvPr>
          <p:cNvSpPr txBox="1"/>
          <p:nvPr/>
        </p:nvSpPr>
        <p:spPr>
          <a:xfrm>
            <a:off x="7638990" y="5015309"/>
            <a:ext cx="1553104" cy="338554"/>
          </a:xfrm>
          <a:prstGeom prst="rect">
            <a:avLst/>
          </a:prstGeom>
          <a:noFill/>
        </p:spPr>
        <p:txBody>
          <a:bodyPr wrap="square" lIns="91440" tIns="45720" rIns="91440" bIns="45720" rtlCol="0" anchor="t">
            <a:spAutoFit/>
          </a:bodyPr>
          <a:lstStyle/>
          <a:p>
            <a:r>
              <a:rPr lang="en-GB" sz="1600">
                <a:solidFill>
                  <a:srgbClr val="1F38DE"/>
                </a:solidFill>
              </a:rPr>
              <a:t>Pre-clinical trials</a:t>
            </a:r>
            <a:endParaRPr lang="en-GB" sz="1600">
              <a:solidFill>
                <a:srgbClr val="1F38DE"/>
              </a:solidFill>
              <a:cs typeface="Calibri"/>
            </a:endParaRPr>
          </a:p>
        </p:txBody>
      </p:sp>
      <p:sp>
        <p:nvSpPr>
          <p:cNvPr id="70" name="ZoneTexte 69">
            <a:extLst>
              <a:ext uri="{FF2B5EF4-FFF2-40B4-BE49-F238E27FC236}">
                <a16:creationId xmlns:a16="http://schemas.microsoft.com/office/drawing/2014/main" id="{794A46A2-5BF5-4EA4-9AA8-1E4D7D5F3CAA}"/>
              </a:ext>
            </a:extLst>
          </p:cNvPr>
          <p:cNvSpPr txBox="1"/>
          <p:nvPr/>
        </p:nvSpPr>
        <p:spPr>
          <a:xfrm>
            <a:off x="7085246" y="5279654"/>
            <a:ext cx="2661850" cy="738664"/>
          </a:xfrm>
          <a:prstGeom prst="rect">
            <a:avLst/>
          </a:prstGeom>
          <a:noFill/>
          <a:ln>
            <a:noFill/>
          </a:ln>
        </p:spPr>
        <p:txBody>
          <a:bodyPr wrap="square">
            <a:spAutoFit/>
          </a:bodyPr>
          <a:lstStyle/>
          <a:p>
            <a:pPr algn="ctr" rtl="0">
              <a:spcBef>
                <a:spcPts val="0"/>
              </a:spcBef>
              <a:spcAft>
                <a:spcPts val="0"/>
              </a:spcAft>
            </a:pPr>
            <a:r>
              <a:rPr lang="en-US" sz="1400" i="0" u="none" strike="noStrike">
                <a:solidFill>
                  <a:srgbClr val="000000"/>
                </a:solidFill>
                <a:effectLst/>
              </a:rPr>
              <a:t>Proper functioning prosthesis for rabbits </a:t>
            </a:r>
          </a:p>
          <a:p>
            <a:pPr algn="ctr" rtl="0">
              <a:spcBef>
                <a:spcPts val="0"/>
              </a:spcBef>
              <a:spcAft>
                <a:spcPts val="0"/>
              </a:spcAft>
            </a:pPr>
            <a:r>
              <a:rPr lang="en-US" sz="1400" i="0" u="none" strike="noStrike">
                <a:solidFill>
                  <a:srgbClr val="000000"/>
                </a:solidFill>
                <a:effectLst/>
              </a:rPr>
              <a:t>TRL 4 and 5</a:t>
            </a:r>
            <a:endParaRPr lang="en-US" sz="1400">
              <a:effectLst/>
            </a:endParaRPr>
          </a:p>
        </p:txBody>
      </p:sp>
      <p:sp>
        <p:nvSpPr>
          <p:cNvPr id="74" name="ZoneTexte 73">
            <a:extLst>
              <a:ext uri="{FF2B5EF4-FFF2-40B4-BE49-F238E27FC236}">
                <a16:creationId xmlns:a16="http://schemas.microsoft.com/office/drawing/2014/main" id="{D7F80681-B688-4365-98DE-9FB974EBF4CA}"/>
              </a:ext>
            </a:extLst>
          </p:cNvPr>
          <p:cNvSpPr txBox="1"/>
          <p:nvPr/>
        </p:nvSpPr>
        <p:spPr>
          <a:xfrm>
            <a:off x="8137799" y="2652347"/>
            <a:ext cx="2740618" cy="769441"/>
          </a:xfrm>
          <a:prstGeom prst="rect">
            <a:avLst/>
          </a:prstGeom>
          <a:noFill/>
        </p:spPr>
        <p:txBody>
          <a:bodyPr wrap="square" lIns="91440" tIns="45720" rIns="91440" bIns="45720" anchor="t">
            <a:spAutoFit/>
          </a:bodyPr>
          <a:lstStyle/>
          <a:p>
            <a:pPr algn="ctr"/>
            <a:r>
              <a:rPr lang="fr-FR" sz="1600" i="0" u="none" strike="noStrike">
                <a:solidFill>
                  <a:srgbClr val="1F38DE"/>
                </a:solidFill>
                <a:effectLst/>
              </a:rPr>
              <a:t>Final </a:t>
            </a:r>
            <a:r>
              <a:rPr lang="fr-FR" sz="1600" i="0" u="none" strike="noStrike" err="1">
                <a:solidFill>
                  <a:srgbClr val="1F38DE"/>
                </a:solidFill>
                <a:effectLst/>
              </a:rPr>
              <a:t>technology</a:t>
            </a:r>
            <a:r>
              <a:rPr lang="fr-FR" sz="1600">
                <a:solidFill>
                  <a:srgbClr val="1F38DE"/>
                </a:solidFill>
              </a:rPr>
              <a:t> </a:t>
            </a:r>
            <a:endParaRPr lang="fr-FR" sz="1600" i="0" u="none" strike="noStrike">
              <a:solidFill>
                <a:srgbClr val="1F38DE"/>
              </a:solidFill>
              <a:effectLst/>
              <a:cs typeface="Calibri"/>
            </a:endParaRPr>
          </a:p>
          <a:p>
            <a:pPr algn="ctr"/>
            <a:r>
              <a:rPr lang="fr-FR" sz="1400" i="0" u="none" strike="noStrike" err="1">
                <a:solidFill>
                  <a:srgbClr val="000000"/>
                </a:solidFill>
                <a:effectLst/>
              </a:rPr>
              <a:t>Proper</a:t>
            </a:r>
            <a:r>
              <a:rPr lang="fr-FR" sz="1400" i="0" u="none" strike="noStrike">
                <a:solidFill>
                  <a:srgbClr val="000000"/>
                </a:solidFill>
                <a:effectLst/>
              </a:rPr>
              <a:t> </a:t>
            </a:r>
            <a:r>
              <a:rPr lang="fr-FR" sz="1400" i="0" u="none" strike="noStrike" err="1">
                <a:solidFill>
                  <a:srgbClr val="000000"/>
                </a:solidFill>
                <a:effectLst/>
              </a:rPr>
              <a:t>functioning</a:t>
            </a:r>
            <a:r>
              <a:rPr lang="fr-FR" sz="1400" i="0" u="none" strike="noStrike">
                <a:solidFill>
                  <a:srgbClr val="000000"/>
                </a:solidFill>
                <a:effectLst/>
              </a:rPr>
              <a:t> </a:t>
            </a:r>
            <a:r>
              <a:rPr lang="fr-FR" sz="1400" i="0" u="none" strike="noStrike" err="1">
                <a:solidFill>
                  <a:srgbClr val="000000"/>
                </a:solidFill>
                <a:effectLst/>
              </a:rPr>
              <a:t>prosthesis</a:t>
            </a:r>
            <a:r>
              <a:rPr lang="fr-FR" sz="1400" i="0" u="none" strike="noStrike">
                <a:solidFill>
                  <a:srgbClr val="000000"/>
                </a:solidFill>
                <a:effectLst/>
              </a:rPr>
              <a:t> for </a:t>
            </a:r>
            <a:r>
              <a:rPr lang="fr-FR" sz="1400" i="0" u="none" strike="noStrike" err="1">
                <a:solidFill>
                  <a:srgbClr val="000000"/>
                </a:solidFill>
                <a:effectLst/>
              </a:rPr>
              <a:t>humans</a:t>
            </a:r>
            <a:r>
              <a:rPr lang="fr-FR" sz="1400" i="0" u="none" strike="noStrike">
                <a:solidFill>
                  <a:srgbClr val="000000"/>
                </a:solidFill>
                <a:effectLst/>
              </a:rPr>
              <a:t> → MMP</a:t>
            </a:r>
            <a:endParaRPr lang="en-GB" sz="1400"/>
          </a:p>
        </p:txBody>
      </p:sp>
      <p:sp>
        <p:nvSpPr>
          <p:cNvPr id="76" name="ZoneTexte 75">
            <a:extLst>
              <a:ext uri="{FF2B5EF4-FFF2-40B4-BE49-F238E27FC236}">
                <a16:creationId xmlns:a16="http://schemas.microsoft.com/office/drawing/2014/main" id="{67C6967E-1690-4916-9C2A-5EE657A19020}"/>
              </a:ext>
            </a:extLst>
          </p:cNvPr>
          <p:cNvSpPr txBox="1"/>
          <p:nvPr/>
        </p:nvSpPr>
        <p:spPr>
          <a:xfrm>
            <a:off x="9682209" y="5018790"/>
            <a:ext cx="2019912" cy="1446550"/>
          </a:xfrm>
          <a:prstGeom prst="rect">
            <a:avLst/>
          </a:prstGeom>
          <a:noFill/>
        </p:spPr>
        <p:txBody>
          <a:bodyPr wrap="square" lIns="91440" tIns="45720" rIns="91440" bIns="45720" anchor="t">
            <a:spAutoFit/>
          </a:bodyPr>
          <a:lstStyle/>
          <a:p>
            <a:pPr algn="ctr"/>
            <a:r>
              <a:rPr lang="en-US" sz="1600" i="0" u="none" strike="noStrike">
                <a:solidFill>
                  <a:srgbClr val="1F38DE"/>
                </a:solidFill>
                <a:effectLst/>
              </a:rPr>
              <a:t>Beginning of the clinical trials</a:t>
            </a:r>
            <a:br>
              <a:rPr lang="en-US" b="0">
                <a:effectLst/>
              </a:rPr>
            </a:br>
            <a:r>
              <a:rPr lang="en-US" sz="1400" b="0">
                <a:effectLst/>
              </a:rPr>
              <a:t>In </a:t>
            </a:r>
            <a:r>
              <a:rPr lang="en-US" sz="1400" b="0" i="0" u="none" strike="noStrike">
                <a:solidFill>
                  <a:srgbClr val="000000"/>
                </a:solidFill>
                <a:effectLst/>
              </a:rPr>
              <a:t>Switzerland for 2021 in collaboration with European Vision Institute.</a:t>
            </a:r>
            <a:r>
              <a:rPr lang="en-US" sz="1400">
                <a:solidFill>
                  <a:srgbClr val="000000"/>
                </a:solidFill>
              </a:rPr>
              <a:t> </a:t>
            </a:r>
            <a:endParaRPr lang="en-GB" sz="1400"/>
          </a:p>
        </p:txBody>
      </p:sp>
      <p:cxnSp>
        <p:nvCxnSpPr>
          <p:cNvPr id="19" name="Straight Connector 641">
            <a:extLst>
              <a:ext uri="{FF2B5EF4-FFF2-40B4-BE49-F238E27FC236}">
                <a16:creationId xmlns:a16="http://schemas.microsoft.com/office/drawing/2014/main" id="{42B05C3F-A86A-46BB-AB2C-8B65AED9B5A1}"/>
              </a:ext>
              <a:ext uri="{C183D7F6-B498-43B3-948B-1728B52AA6E4}">
                <adec:decorative xmlns:adec="http://schemas.microsoft.com/office/drawing/2017/decorative" val="1"/>
              </a:ext>
            </a:extLst>
          </p:cNvPr>
          <p:cNvCxnSpPr>
            <a:cxnSpLocks/>
          </p:cNvCxnSpPr>
          <p:nvPr/>
        </p:nvCxnSpPr>
        <p:spPr>
          <a:xfrm flipH="1">
            <a:off x="1579310" y="4564990"/>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cxnSp>
        <p:nvCxnSpPr>
          <p:cNvPr id="20" name="Straight Connector 641">
            <a:extLst>
              <a:ext uri="{FF2B5EF4-FFF2-40B4-BE49-F238E27FC236}">
                <a16:creationId xmlns:a16="http://schemas.microsoft.com/office/drawing/2014/main" id="{58C560F3-DD6A-48D1-BF9B-B58947568FEE}"/>
              </a:ext>
              <a:ext uri="{C183D7F6-B498-43B3-948B-1728B52AA6E4}">
                <adec:decorative xmlns:adec="http://schemas.microsoft.com/office/drawing/2017/decorative" val="1"/>
              </a:ext>
            </a:extLst>
          </p:cNvPr>
          <p:cNvCxnSpPr>
            <a:cxnSpLocks/>
          </p:cNvCxnSpPr>
          <p:nvPr/>
        </p:nvCxnSpPr>
        <p:spPr>
          <a:xfrm flipH="1">
            <a:off x="3016591" y="3462896"/>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cxnSp>
        <p:nvCxnSpPr>
          <p:cNvPr id="21" name="Straight Connector 641">
            <a:extLst>
              <a:ext uri="{FF2B5EF4-FFF2-40B4-BE49-F238E27FC236}">
                <a16:creationId xmlns:a16="http://schemas.microsoft.com/office/drawing/2014/main" id="{1A67AF4A-00E9-473A-B977-2693F3025CE8}"/>
              </a:ext>
              <a:ext uri="{C183D7F6-B498-43B3-948B-1728B52AA6E4}">
                <adec:decorative xmlns:adec="http://schemas.microsoft.com/office/drawing/2017/decorative" val="1"/>
              </a:ext>
            </a:extLst>
          </p:cNvPr>
          <p:cNvCxnSpPr>
            <a:cxnSpLocks/>
          </p:cNvCxnSpPr>
          <p:nvPr/>
        </p:nvCxnSpPr>
        <p:spPr>
          <a:xfrm flipH="1">
            <a:off x="4878110" y="4587687"/>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cxnSp>
        <p:nvCxnSpPr>
          <p:cNvPr id="22" name="Straight Connector 641">
            <a:extLst>
              <a:ext uri="{FF2B5EF4-FFF2-40B4-BE49-F238E27FC236}">
                <a16:creationId xmlns:a16="http://schemas.microsoft.com/office/drawing/2014/main" id="{4F89D72D-C2CC-46B0-9622-8FBB0BFDD135}"/>
              </a:ext>
              <a:ext uri="{C183D7F6-B498-43B3-948B-1728B52AA6E4}">
                <adec:decorative xmlns:adec="http://schemas.microsoft.com/office/drawing/2017/decorative" val="1"/>
              </a:ext>
            </a:extLst>
          </p:cNvPr>
          <p:cNvCxnSpPr>
            <a:cxnSpLocks/>
          </p:cNvCxnSpPr>
          <p:nvPr/>
        </p:nvCxnSpPr>
        <p:spPr>
          <a:xfrm flipH="1">
            <a:off x="6035558" y="3448136"/>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cxnSp>
        <p:nvCxnSpPr>
          <p:cNvPr id="23" name="Straight Connector 641">
            <a:extLst>
              <a:ext uri="{FF2B5EF4-FFF2-40B4-BE49-F238E27FC236}">
                <a16:creationId xmlns:a16="http://schemas.microsoft.com/office/drawing/2014/main" id="{B238544B-31DF-477D-AB6F-8B1A416F3924}"/>
              </a:ext>
              <a:ext uri="{C183D7F6-B498-43B3-948B-1728B52AA6E4}">
                <adec:decorative xmlns:adec="http://schemas.microsoft.com/office/drawing/2017/decorative" val="1"/>
              </a:ext>
            </a:extLst>
          </p:cNvPr>
          <p:cNvCxnSpPr>
            <a:cxnSpLocks/>
          </p:cNvCxnSpPr>
          <p:nvPr/>
        </p:nvCxnSpPr>
        <p:spPr>
          <a:xfrm flipH="1">
            <a:off x="8415542" y="4539008"/>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cxnSp>
        <p:nvCxnSpPr>
          <p:cNvPr id="25" name="Straight Connector 641">
            <a:extLst>
              <a:ext uri="{FF2B5EF4-FFF2-40B4-BE49-F238E27FC236}">
                <a16:creationId xmlns:a16="http://schemas.microsoft.com/office/drawing/2014/main" id="{0B38EA70-7443-49DA-960A-8532783DFA2B}"/>
              </a:ext>
              <a:ext uri="{C183D7F6-B498-43B3-948B-1728B52AA6E4}">
                <adec:decorative xmlns:adec="http://schemas.microsoft.com/office/drawing/2017/decorative" val="1"/>
              </a:ext>
            </a:extLst>
          </p:cNvPr>
          <p:cNvCxnSpPr>
            <a:cxnSpLocks/>
          </p:cNvCxnSpPr>
          <p:nvPr/>
        </p:nvCxnSpPr>
        <p:spPr>
          <a:xfrm flipH="1">
            <a:off x="9560019" y="3432360"/>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cxnSp>
        <p:nvCxnSpPr>
          <p:cNvPr id="26" name="Straight Connector 641">
            <a:extLst>
              <a:ext uri="{FF2B5EF4-FFF2-40B4-BE49-F238E27FC236}">
                <a16:creationId xmlns:a16="http://schemas.microsoft.com/office/drawing/2014/main" id="{72E8C488-99C7-4CC6-B846-DB1BCAEF7064}"/>
              </a:ext>
              <a:ext uri="{C183D7F6-B498-43B3-948B-1728B52AA6E4}">
                <adec:decorative xmlns:adec="http://schemas.microsoft.com/office/drawing/2017/decorative" val="1"/>
              </a:ext>
            </a:extLst>
          </p:cNvPr>
          <p:cNvCxnSpPr>
            <a:cxnSpLocks/>
          </p:cNvCxnSpPr>
          <p:nvPr/>
        </p:nvCxnSpPr>
        <p:spPr>
          <a:xfrm flipH="1">
            <a:off x="10692165" y="4554280"/>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106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1ADD2743-1B5C-469F-86F4-A13B22713288}"/>
              </a:ext>
            </a:extLst>
          </p:cNvPr>
          <p:cNvSpPr>
            <a:spLocks noGrp="1"/>
          </p:cNvSpPr>
          <p:nvPr>
            <p:ph type="sldNum" sz="quarter" idx="4"/>
          </p:nvPr>
        </p:nvSpPr>
        <p:spPr/>
        <p:txBody>
          <a:bodyPr/>
          <a:lstStyle/>
          <a:p>
            <a:pPr>
              <a:defRPr/>
            </a:pPr>
            <a:fld id="{8D1FC6F8-0BCD-47E9-9C64-690771D9C143}" type="slidenum">
              <a:rPr lang="en-US" smtClean="0">
                <a:solidFill>
                  <a:schemeClr val="tx1">
                    <a:lumMod val="95000"/>
                    <a:lumOff val="5000"/>
                  </a:schemeClr>
                </a:solidFill>
              </a:rPr>
              <a:pPr>
                <a:defRPr/>
              </a:pPr>
              <a:t>28</a:t>
            </a:fld>
            <a:endParaRPr lang="en-US">
              <a:solidFill>
                <a:schemeClr val="tx1">
                  <a:lumMod val="95000"/>
                  <a:lumOff val="5000"/>
                </a:schemeClr>
              </a:solidFill>
              <a:cs typeface="Calibri"/>
            </a:endParaRPr>
          </a:p>
        </p:txBody>
      </p:sp>
      <p:cxnSp>
        <p:nvCxnSpPr>
          <p:cNvPr id="6" name="Straight Connector 13">
            <a:extLst>
              <a:ext uri="{FF2B5EF4-FFF2-40B4-BE49-F238E27FC236}">
                <a16:creationId xmlns:a16="http://schemas.microsoft.com/office/drawing/2014/main" id="{87037F0C-7555-4702-810F-5C35012FAADE}"/>
              </a:ext>
              <a:ext uri="{C183D7F6-B498-43B3-948B-1728B52AA6E4}">
                <adec:decorative xmlns:adec="http://schemas.microsoft.com/office/drawing/2017/decorative" val="1"/>
              </a:ext>
            </a:extLst>
          </p:cNvPr>
          <p:cNvCxnSpPr>
            <a:cxnSpLocks/>
            <a:stCxn id="7" idx="6"/>
          </p:cNvCxnSpPr>
          <p:nvPr/>
        </p:nvCxnSpPr>
        <p:spPr>
          <a:xfrm>
            <a:off x="1451371" y="4126117"/>
            <a:ext cx="9978629" cy="13130"/>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sp>
        <p:nvSpPr>
          <p:cNvPr id="7" name="Oval 14">
            <a:extLst>
              <a:ext uri="{FF2B5EF4-FFF2-40B4-BE49-F238E27FC236}">
                <a16:creationId xmlns:a16="http://schemas.microsoft.com/office/drawing/2014/main" id="{0416686E-0A3F-4BCD-9ADB-84B1BAE22983}"/>
              </a:ext>
              <a:ext uri="{C183D7F6-B498-43B3-948B-1728B52AA6E4}">
                <adec:decorative xmlns:adec="http://schemas.microsoft.com/office/drawing/2017/decorative" val="1"/>
              </a:ext>
            </a:extLst>
          </p:cNvPr>
          <p:cNvSpPr/>
          <p:nvPr/>
        </p:nvSpPr>
        <p:spPr>
          <a:xfrm>
            <a:off x="683784" y="3732078"/>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rgbClr val="1F38DE"/>
                </a:solidFill>
              </a:rPr>
              <a:t>2023</a:t>
            </a:r>
          </a:p>
        </p:txBody>
      </p:sp>
      <p:sp>
        <p:nvSpPr>
          <p:cNvPr id="8" name="Oval 14">
            <a:extLst>
              <a:ext uri="{FF2B5EF4-FFF2-40B4-BE49-F238E27FC236}">
                <a16:creationId xmlns:a16="http://schemas.microsoft.com/office/drawing/2014/main" id="{37C4BFA0-3C97-4B46-9CA8-977D0BB8AD90}"/>
              </a:ext>
              <a:ext uri="{C183D7F6-B498-43B3-948B-1728B52AA6E4}">
                <adec:decorative xmlns:adec="http://schemas.microsoft.com/office/drawing/2017/decorative" val="1"/>
              </a:ext>
            </a:extLst>
          </p:cNvPr>
          <p:cNvSpPr/>
          <p:nvPr/>
        </p:nvSpPr>
        <p:spPr>
          <a:xfrm>
            <a:off x="1890127" y="3734203"/>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rgbClr val="1F38DE"/>
                </a:solidFill>
              </a:rPr>
              <a:t>2024</a:t>
            </a:r>
          </a:p>
        </p:txBody>
      </p:sp>
      <p:sp>
        <p:nvSpPr>
          <p:cNvPr id="9" name="Oval 14">
            <a:extLst>
              <a:ext uri="{FF2B5EF4-FFF2-40B4-BE49-F238E27FC236}">
                <a16:creationId xmlns:a16="http://schemas.microsoft.com/office/drawing/2014/main" id="{7E44E908-8D46-42A1-86DA-B42E089B71DF}"/>
              </a:ext>
              <a:ext uri="{C183D7F6-B498-43B3-948B-1728B52AA6E4}">
                <adec:decorative xmlns:adec="http://schemas.microsoft.com/office/drawing/2017/decorative" val="1"/>
              </a:ext>
            </a:extLst>
          </p:cNvPr>
          <p:cNvSpPr/>
          <p:nvPr/>
        </p:nvSpPr>
        <p:spPr>
          <a:xfrm>
            <a:off x="6492313" y="3726237"/>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chemeClr val="tx1"/>
                </a:solidFill>
              </a:rPr>
              <a:t>2029</a:t>
            </a:r>
          </a:p>
        </p:txBody>
      </p:sp>
      <p:sp>
        <p:nvSpPr>
          <p:cNvPr id="10" name="Oval 14">
            <a:extLst>
              <a:ext uri="{FF2B5EF4-FFF2-40B4-BE49-F238E27FC236}">
                <a16:creationId xmlns:a16="http://schemas.microsoft.com/office/drawing/2014/main" id="{9EEF6782-3C7D-458E-926B-529D0619E4A9}"/>
              </a:ext>
              <a:ext uri="{C183D7F6-B498-43B3-948B-1728B52AA6E4}">
                <adec:decorative xmlns:adec="http://schemas.microsoft.com/office/drawing/2017/decorative" val="1"/>
              </a:ext>
            </a:extLst>
          </p:cNvPr>
          <p:cNvSpPr/>
          <p:nvPr/>
        </p:nvSpPr>
        <p:spPr>
          <a:xfrm>
            <a:off x="7635819" y="3744834"/>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chemeClr val="tx1"/>
                </a:solidFill>
              </a:rPr>
              <a:t>2030</a:t>
            </a:r>
          </a:p>
        </p:txBody>
      </p:sp>
      <p:sp>
        <p:nvSpPr>
          <p:cNvPr id="11" name="Oval 14">
            <a:extLst>
              <a:ext uri="{FF2B5EF4-FFF2-40B4-BE49-F238E27FC236}">
                <a16:creationId xmlns:a16="http://schemas.microsoft.com/office/drawing/2014/main" id="{10321FA3-8928-4FC3-8569-73D53941A226}"/>
              </a:ext>
              <a:ext uri="{C183D7F6-B498-43B3-948B-1728B52AA6E4}">
                <adec:decorative xmlns:adec="http://schemas.microsoft.com/office/drawing/2017/decorative" val="1"/>
              </a:ext>
            </a:extLst>
          </p:cNvPr>
          <p:cNvSpPr/>
          <p:nvPr/>
        </p:nvSpPr>
        <p:spPr>
          <a:xfrm>
            <a:off x="4762973" y="3744835"/>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rgbClr val="1F38DE"/>
                </a:solidFill>
              </a:rPr>
              <a:t>2027</a:t>
            </a:r>
          </a:p>
        </p:txBody>
      </p:sp>
      <p:sp>
        <p:nvSpPr>
          <p:cNvPr id="12" name="Oval 14">
            <a:extLst>
              <a:ext uri="{FF2B5EF4-FFF2-40B4-BE49-F238E27FC236}">
                <a16:creationId xmlns:a16="http://schemas.microsoft.com/office/drawing/2014/main" id="{E16F8184-740D-455D-B2E5-D938D7FABE7C}"/>
              </a:ext>
              <a:ext uri="{C183D7F6-B498-43B3-948B-1728B52AA6E4}">
                <adec:decorative xmlns:adec="http://schemas.microsoft.com/office/drawing/2017/decorative" val="1"/>
              </a:ext>
            </a:extLst>
          </p:cNvPr>
          <p:cNvSpPr/>
          <p:nvPr/>
        </p:nvSpPr>
        <p:spPr>
          <a:xfrm>
            <a:off x="3624976" y="3744834"/>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rgbClr val="1F38DE"/>
                </a:solidFill>
              </a:rPr>
              <a:t>2026</a:t>
            </a:r>
          </a:p>
        </p:txBody>
      </p:sp>
      <p:sp>
        <p:nvSpPr>
          <p:cNvPr id="13" name="Oval 14">
            <a:extLst>
              <a:ext uri="{FF2B5EF4-FFF2-40B4-BE49-F238E27FC236}">
                <a16:creationId xmlns:a16="http://schemas.microsoft.com/office/drawing/2014/main" id="{19D1FE57-DB63-43BD-A45F-793AF66584F7}"/>
              </a:ext>
              <a:ext uri="{C183D7F6-B498-43B3-948B-1728B52AA6E4}">
                <adec:decorative xmlns:adec="http://schemas.microsoft.com/office/drawing/2017/decorative" val="1"/>
              </a:ext>
            </a:extLst>
          </p:cNvPr>
          <p:cNvSpPr/>
          <p:nvPr/>
        </p:nvSpPr>
        <p:spPr>
          <a:xfrm>
            <a:off x="8772866" y="3744833"/>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chemeClr val="tx1"/>
                </a:solidFill>
              </a:rPr>
              <a:t>2031</a:t>
            </a:r>
          </a:p>
        </p:txBody>
      </p:sp>
      <p:sp>
        <p:nvSpPr>
          <p:cNvPr id="15" name="Oval 14">
            <a:extLst>
              <a:ext uri="{FF2B5EF4-FFF2-40B4-BE49-F238E27FC236}">
                <a16:creationId xmlns:a16="http://schemas.microsoft.com/office/drawing/2014/main" id="{86F71013-1776-443B-A6C6-3E643427D5FB}"/>
              </a:ext>
              <a:ext uri="{C183D7F6-B498-43B3-948B-1728B52AA6E4}">
                <adec:decorative xmlns:adec="http://schemas.microsoft.com/office/drawing/2017/decorative" val="1"/>
              </a:ext>
            </a:extLst>
          </p:cNvPr>
          <p:cNvSpPr/>
          <p:nvPr/>
        </p:nvSpPr>
        <p:spPr>
          <a:xfrm>
            <a:off x="10953517" y="3745208"/>
            <a:ext cx="767587" cy="788077"/>
          </a:xfrm>
          <a:prstGeom prst="ellipse">
            <a:avLst/>
          </a:prstGeom>
          <a:solidFill>
            <a:srgbClr val="F0F0F0"/>
          </a:solidFill>
          <a:ln w="19050">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a:solidFill>
                  <a:schemeClr val="tx1"/>
                </a:solidFill>
              </a:rPr>
              <a:t>2035</a:t>
            </a:r>
          </a:p>
        </p:txBody>
      </p:sp>
      <p:sp>
        <p:nvSpPr>
          <p:cNvPr id="17" name="ZoneTexte 16">
            <a:extLst>
              <a:ext uri="{FF2B5EF4-FFF2-40B4-BE49-F238E27FC236}">
                <a16:creationId xmlns:a16="http://schemas.microsoft.com/office/drawing/2014/main" id="{68DCC579-0E11-4F44-BFC9-351D59E0A4E3}"/>
              </a:ext>
            </a:extLst>
          </p:cNvPr>
          <p:cNvSpPr txBox="1"/>
          <p:nvPr/>
        </p:nvSpPr>
        <p:spPr>
          <a:xfrm>
            <a:off x="-44642" y="1984140"/>
            <a:ext cx="2224437" cy="1969770"/>
          </a:xfrm>
          <a:prstGeom prst="rect">
            <a:avLst/>
          </a:prstGeom>
          <a:noFill/>
        </p:spPr>
        <p:txBody>
          <a:bodyPr wrap="square" lIns="91440" tIns="45720" rIns="91440" bIns="45720" anchor="t">
            <a:spAutoFit/>
          </a:bodyPr>
          <a:lstStyle/>
          <a:p>
            <a:pPr algn="ctr" rtl="0">
              <a:spcBef>
                <a:spcPts val="0"/>
              </a:spcBef>
              <a:spcAft>
                <a:spcPts val="0"/>
              </a:spcAft>
            </a:pPr>
            <a:r>
              <a:rPr lang="en-US" sz="1600" i="0" u="none" strike="noStrike">
                <a:solidFill>
                  <a:srgbClr val="1F38DE"/>
                </a:solidFill>
                <a:effectLst/>
              </a:rPr>
              <a:t>End of the clinical trial  </a:t>
            </a:r>
            <a:endParaRPr lang="en-US" sz="1600">
              <a:solidFill>
                <a:srgbClr val="1F38DE"/>
              </a:solidFill>
              <a:effectLst/>
              <a:cs typeface="Calibri"/>
            </a:endParaRPr>
          </a:p>
          <a:p>
            <a:pPr algn="ctr" rtl="0">
              <a:spcBef>
                <a:spcPts val="0"/>
              </a:spcBef>
              <a:spcAft>
                <a:spcPts val="0"/>
              </a:spcAft>
            </a:pPr>
            <a:r>
              <a:rPr lang="en-US" sz="1400" i="0" u="none" strike="noStrike">
                <a:solidFill>
                  <a:srgbClr val="000000"/>
                </a:solidFill>
                <a:effectLst/>
              </a:rPr>
              <a:t>EMA Approval of the device </a:t>
            </a:r>
            <a:endParaRPr lang="en-US" sz="1400">
              <a:effectLst/>
            </a:endParaRPr>
          </a:p>
          <a:p>
            <a:pPr algn="ctr" rtl="0">
              <a:spcBef>
                <a:spcPts val="0"/>
              </a:spcBef>
              <a:spcAft>
                <a:spcPts val="0"/>
              </a:spcAft>
            </a:pPr>
            <a:r>
              <a:rPr lang="en-US" sz="1400" i="0" u="none" strike="noStrike">
                <a:solidFill>
                  <a:srgbClr val="000000"/>
                </a:solidFill>
                <a:effectLst/>
              </a:rPr>
              <a:t>commercialization</a:t>
            </a:r>
            <a:endParaRPr lang="en-US" sz="1400">
              <a:effectLst/>
            </a:endParaRPr>
          </a:p>
          <a:p>
            <a:pPr algn="ctr" rtl="0">
              <a:spcBef>
                <a:spcPts val="0"/>
              </a:spcBef>
              <a:spcAft>
                <a:spcPts val="0"/>
              </a:spcAft>
            </a:pPr>
            <a:r>
              <a:rPr lang="en-US" sz="1400" i="0" u="none" strike="noStrike">
                <a:solidFill>
                  <a:srgbClr val="000000"/>
                </a:solidFill>
                <a:effectLst/>
              </a:rPr>
              <a:t>TRL 9</a:t>
            </a:r>
          </a:p>
          <a:p>
            <a:pPr algn="ctr" rtl="0">
              <a:spcBef>
                <a:spcPts val="0"/>
              </a:spcBef>
              <a:spcAft>
                <a:spcPts val="0"/>
              </a:spcAft>
            </a:pPr>
            <a:r>
              <a:rPr lang="en-US" sz="1400" i="0" u="none" strike="noStrike">
                <a:solidFill>
                  <a:srgbClr val="000000"/>
                </a:solidFill>
                <a:effectLst/>
              </a:rPr>
              <a:t>ISO 20916 and ISO 13485</a:t>
            </a:r>
            <a:endParaRPr lang="en-US" sz="1400">
              <a:effectLst/>
            </a:endParaRPr>
          </a:p>
          <a:p>
            <a:br>
              <a:rPr lang="en-US"/>
            </a:br>
            <a:endParaRPr lang="en-GB"/>
          </a:p>
        </p:txBody>
      </p:sp>
      <p:sp>
        <p:nvSpPr>
          <p:cNvPr id="19" name="ZoneTexte 18">
            <a:extLst>
              <a:ext uri="{FF2B5EF4-FFF2-40B4-BE49-F238E27FC236}">
                <a16:creationId xmlns:a16="http://schemas.microsoft.com/office/drawing/2014/main" id="{1D9742E4-02EF-4DDD-A628-8344D433241E}"/>
              </a:ext>
            </a:extLst>
          </p:cNvPr>
          <p:cNvSpPr txBox="1"/>
          <p:nvPr/>
        </p:nvSpPr>
        <p:spPr>
          <a:xfrm>
            <a:off x="682566" y="4942484"/>
            <a:ext cx="3180188" cy="769441"/>
          </a:xfrm>
          <a:prstGeom prst="rect">
            <a:avLst/>
          </a:prstGeom>
          <a:noFill/>
        </p:spPr>
        <p:txBody>
          <a:bodyPr wrap="square" lIns="91440" tIns="45720" rIns="91440" bIns="45720" anchor="t">
            <a:spAutoFit/>
          </a:bodyPr>
          <a:lstStyle/>
          <a:p>
            <a:pPr algn="ctr"/>
            <a:r>
              <a:rPr lang="en-US" sz="1600" i="0" u="none" strike="noStrike">
                <a:solidFill>
                  <a:srgbClr val="1F38DE"/>
                </a:solidFill>
                <a:effectLst/>
              </a:rPr>
              <a:t>Mass manufacturing</a:t>
            </a:r>
            <a:r>
              <a:rPr lang="en-US" sz="1600">
                <a:solidFill>
                  <a:srgbClr val="1F38DE"/>
                </a:solidFill>
              </a:rPr>
              <a:t> </a:t>
            </a:r>
            <a:endParaRPr lang="en-US" sz="1600" i="0" u="none" strike="noStrike">
              <a:solidFill>
                <a:srgbClr val="1F38DE"/>
              </a:solidFill>
              <a:effectLst/>
              <a:cs typeface="Calibri"/>
            </a:endParaRPr>
          </a:p>
          <a:p>
            <a:pPr algn="ctr"/>
            <a:r>
              <a:rPr lang="en-US" sz="1400" i="0" u="none" strike="noStrike">
                <a:solidFill>
                  <a:srgbClr val="000000"/>
                </a:solidFill>
                <a:effectLst/>
              </a:rPr>
              <a:t>small scale </a:t>
            </a:r>
            <a:r>
              <a:rPr lang="en-US" sz="1400" i="0" u="none" strike="noStrike" err="1">
                <a:solidFill>
                  <a:srgbClr val="000000"/>
                </a:solidFill>
                <a:effectLst/>
              </a:rPr>
              <a:t>commercialisation</a:t>
            </a:r>
            <a:r>
              <a:rPr lang="en-US" sz="1400" i="0" u="none" strike="noStrike">
                <a:solidFill>
                  <a:srgbClr val="000000"/>
                </a:solidFill>
                <a:effectLst/>
              </a:rPr>
              <a:t> &lt; 50 </a:t>
            </a:r>
            <a:r>
              <a:rPr lang="en-US" sz="1400">
                <a:solidFill>
                  <a:srgbClr val="000000"/>
                </a:solidFill>
              </a:rPr>
              <a:t>customers (</a:t>
            </a:r>
            <a:r>
              <a:rPr lang="en-US" sz="1400" err="1">
                <a:solidFill>
                  <a:srgbClr val="000000"/>
                </a:solidFill>
              </a:rPr>
              <a:t>NuroKor</a:t>
            </a:r>
            <a:r>
              <a:rPr lang="en-US" sz="1400">
                <a:solidFill>
                  <a:srgbClr val="000000"/>
                </a:solidFill>
              </a:rPr>
              <a:t> Bioelectronics) </a:t>
            </a:r>
            <a:endParaRPr lang="en-GB" sz="1400"/>
          </a:p>
        </p:txBody>
      </p:sp>
      <p:sp>
        <p:nvSpPr>
          <p:cNvPr id="21" name="ZoneTexte 20">
            <a:extLst>
              <a:ext uri="{FF2B5EF4-FFF2-40B4-BE49-F238E27FC236}">
                <a16:creationId xmlns:a16="http://schemas.microsoft.com/office/drawing/2014/main" id="{6D8E022A-C055-4E71-AA10-FF219164D8E4}"/>
              </a:ext>
            </a:extLst>
          </p:cNvPr>
          <p:cNvSpPr txBox="1"/>
          <p:nvPr/>
        </p:nvSpPr>
        <p:spPr>
          <a:xfrm>
            <a:off x="3265282" y="2802887"/>
            <a:ext cx="1517712" cy="584775"/>
          </a:xfrm>
          <a:prstGeom prst="rect">
            <a:avLst/>
          </a:prstGeom>
          <a:noFill/>
        </p:spPr>
        <p:txBody>
          <a:bodyPr wrap="square" lIns="91440" tIns="45720" rIns="91440" bIns="45720" anchor="t">
            <a:spAutoFit/>
          </a:bodyPr>
          <a:lstStyle/>
          <a:p>
            <a:pPr algn="ctr"/>
            <a:r>
              <a:rPr lang="fr-FR" sz="1600" b="0" i="0" u="none" strike="noStrike">
                <a:solidFill>
                  <a:srgbClr val="1F38DE"/>
                </a:solidFill>
                <a:effectLst/>
              </a:rPr>
              <a:t>First Implant </a:t>
            </a:r>
            <a:r>
              <a:rPr lang="fr-FR" sz="1600" b="0" i="0" u="none" strike="noStrike" err="1">
                <a:solidFill>
                  <a:srgbClr val="1F38DE"/>
                </a:solidFill>
                <a:effectLst/>
              </a:rPr>
              <a:t>renewals</a:t>
            </a:r>
            <a:endParaRPr lang="en-GB" sz="1600">
              <a:solidFill>
                <a:srgbClr val="1F38DE"/>
              </a:solidFill>
              <a:cs typeface="Calibri"/>
            </a:endParaRPr>
          </a:p>
        </p:txBody>
      </p:sp>
      <p:sp>
        <p:nvSpPr>
          <p:cNvPr id="25" name="ZoneTexte 24">
            <a:extLst>
              <a:ext uri="{FF2B5EF4-FFF2-40B4-BE49-F238E27FC236}">
                <a16:creationId xmlns:a16="http://schemas.microsoft.com/office/drawing/2014/main" id="{68EDC412-FE2F-4D20-82F8-D93426AC00CA}"/>
              </a:ext>
            </a:extLst>
          </p:cNvPr>
          <p:cNvSpPr txBox="1"/>
          <p:nvPr/>
        </p:nvSpPr>
        <p:spPr>
          <a:xfrm>
            <a:off x="4092337" y="4942484"/>
            <a:ext cx="2101208" cy="1046440"/>
          </a:xfrm>
          <a:prstGeom prst="rect">
            <a:avLst/>
          </a:prstGeom>
          <a:noFill/>
        </p:spPr>
        <p:txBody>
          <a:bodyPr wrap="square" lIns="91440" tIns="45720" rIns="91440" bIns="45720" anchor="t">
            <a:spAutoFit/>
          </a:bodyPr>
          <a:lstStyle/>
          <a:p>
            <a:pPr algn="ctr"/>
            <a:r>
              <a:rPr lang="fr-FR" sz="1600" b="0" i="0" u="none" strike="noStrike">
                <a:solidFill>
                  <a:srgbClr val="1F38DE"/>
                </a:solidFill>
                <a:effectLst/>
              </a:rPr>
              <a:t>Second </a:t>
            </a:r>
            <a:r>
              <a:rPr lang="fr-FR" sz="1600" b="0" i="0" u="none" strike="noStrike" err="1">
                <a:solidFill>
                  <a:srgbClr val="1F38DE"/>
                </a:solidFill>
                <a:effectLst/>
              </a:rPr>
              <a:t>generation</a:t>
            </a:r>
            <a:r>
              <a:rPr lang="fr-FR" sz="1600" b="0" i="0" u="none" strike="noStrike">
                <a:solidFill>
                  <a:srgbClr val="1F38DE"/>
                </a:solidFill>
                <a:effectLst/>
              </a:rPr>
              <a:t> </a:t>
            </a:r>
            <a:r>
              <a:rPr lang="fr-FR" sz="1600" i="0" u="none" strike="noStrike" err="1">
                <a:solidFill>
                  <a:srgbClr val="1F38DE"/>
                </a:solidFill>
                <a:effectLst/>
              </a:rPr>
              <a:t>product</a:t>
            </a:r>
            <a:r>
              <a:rPr lang="fr-FR" sz="1600" i="0" u="none" strike="noStrike">
                <a:solidFill>
                  <a:srgbClr val="1F38DE"/>
                </a:solidFill>
                <a:effectLst/>
              </a:rPr>
              <a:t> </a:t>
            </a:r>
            <a:r>
              <a:rPr lang="fr-FR" sz="1600" i="0" u="none" strike="noStrike" err="1">
                <a:solidFill>
                  <a:srgbClr val="1F38DE"/>
                </a:solidFill>
                <a:effectLst/>
              </a:rPr>
              <a:t>development</a:t>
            </a:r>
            <a:r>
              <a:rPr lang="fr-FR" sz="1600">
                <a:solidFill>
                  <a:srgbClr val="F19D19"/>
                </a:solidFill>
              </a:rPr>
              <a:t> </a:t>
            </a:r>
            <a:endParaRPr lang="fr-FR" sz="1600" i="0" u="none" strike="noStrike">
              <a:solidFill>
                <a:srgbClr val="F19D19"/>
              </a:solidFill>
              <a:effectLst/>
            </a:endParaRPr>
          </a:p>
          <a:p>
            <a:pPr algn="ctr"/>
            <a:r>
              <a:rPr lang="fr-FR" sz="1600">
                <a:solidFill>
                  <a:srgbClr val="F19D19"/>
                </a:solidFill>
              </a:rPr>
              <a:t> </a:t>
            </a:r>
            <a:r>
              <a:rPr lang="fr-FR" sz="1400" i="0" u="none" strike="noStrike">
                <a:solidFill>
                  <a:srgbClr val="000000"/>
                </a:solidFill>
                <a:effectLst/>
              </a:rPr>
              <a:t>MMP</a:t>
            </a:r>
            <a:r>
              <a:rPr lang="fr-FR" sz="1400">
                <a:solidFill>
                  <a:srgbClr val="000000"/>
                </a:solidFill>
              </a:rPr>
              <a:t> </a:t>
            </a:r>
            <a:endParaRPr lang="fr-FR" sz="1400" i="0" u="none" strike="noStrike">
              <a:solidFill>
                <a:srgbClr val="000000"/>
              </a:solidFill>
              <a:effectLst/>
            </a:endParaRPr>
          </a:p>
          <a:p>
            <a:pPr algn="ctr"/>
            <a:r>
              <a:rPr lang="fr-FR" sz="1400" i="0" u="none" strike="noStrike">
                <a:solidFill>
                  <a:srgbClr val="000000"/>
                </a:solidFill>
                <a:effectLst/>
              </a:rPr>
              <a:t>TRL 4/5</a:t>
            </a:r>
            <a:endParaRPr lang="en-GB" sz="1400"/>
          </a:p>
        </p:txBody>
      </p:sp>
      <p:sp>
        <p:nvSpPr>
          <p:cNvPr id="27" name="ZoneTexte 26">
            <a:extLst>
              <a:ext uri="{FF2B5EF4-FFF2-40B4-BE49-F238E27FC236}">
                <a16:creationId xmlns:a16="http://schemas.microsoft.com/office/drawing/2014/main" id="{8B15C41F-9842-4F37-9C9F-C19BE8C7BDC0}"/>
              </a:ext>
            </a:extLst>
          </p:cNvPr>
          <p:cNvSpPr txBox="1"/>
          <p:nvPr/>
        </p:nvSpPr>
        <p:spPr>
          <a:xfrm>
            <a:off x="5953209" y="2802887"/>
            <a:ext cx="1845794" cy="584775"/>
          </a:xfrm>
          <a:prstGeom prst="rect">
            <a:avLst/>
          </a:prstGeom>
          <a:noFill/>
        </p:spPr>
        <p:txBody>
          <a:bodyPr wrap="square" lIns="91440" tIns="45720" rIns="91440" bIns="45720" anchor="t">
            <a:spAutoFit/>
          </a:bodyPr>
          <a:lstStyle/>
          <a:p>
            <a:pPr algn="ctr"/>
            <a:r>
              <a:rPr lang="fr-FR" sz="1600" b="0" i="0" u="none" strike="noStrike">
                <a:solidFill>
                  <a:srgbClr val="1F38DE"/>
                </a:solidFill>
                <a:effectLst/>
              </a:rPr>
              <a:t>Second </a:t>
            </a:r>
            <a:r>
              <a:rPr lang="fr-FR" sz="1600" b="0" i="0" u="none" strike="noStrike" err="1">
                <a:solidFill>
                  <a:srgbClr val="1F38DE"/>
                </a:solidFill>
                <a:effectLst/>
              </a:rPr>
              <a:t>generation</a:t>
            </a:r>
            <a:r>
              <a:rPr lang="fr-FR" sz="1600" b="0" i="0" u="none" strike="noStrike">
                <a:solidFill>
                  <a:srgbClr val="1F38DE"/>
                </a:solidFill>
                <a:effectLst/>
              </a:rPr>
              <a:t> </a:t>
            </a:r>
            <a:r>
              <a:rPr lang="fr-FR" sz="1600" b="0" i="0" u="none" strike="noStrike" err="1">
                <a:solidFill>
                  <a:srgbClr val="1F38DE"/>
                </a:solidFill>
                <a:effectLst/>
              </a:rPr>
              <a:t>pre-clinical</a:t>
            </a:r>
            <a:r>
              <a:rPr lang="fr-FR" sz="1600" b="0" i="0" u="none" strike="noStrike">
                <a:solidFill>
                  <a:srgbClr val="1F38DE"/>
                </a:solidFill>
                <a:effectLst/>
              </a:rPr>
              <a:t> trials</a:t>
            </a:r>
            <a:endParaRPr lang="en-GB" sz="1600">
              <a:solidFill>
                <a:srgbClr val="1F38DE"/>
              </a:solidFill>
              <a:cs typeface="Calibri"/>
            </a:endParaRPr>
          </a:p>
        </p:txBody>
      </p:sp>
      <p:sp>
        <p:nvSpPr>
          <p:cNvPr id="29" name="ZoneTexte 28">
            <a:extLst>
              <a:ext uri="{FF2B5EF4-FFF2-40B4-BE49-F238E27FC236}">
                <a16:creationId xmlns:a16="http://schemas.microsoft.com/office/drawing/2014/main" id="{C45F750F-D49F-420F-943D-0A07F1FEF760}"/>
              </a:ext>
            </a:extLst>
          </p:cNvPr>
          <p:cNvSpPr txBox="1"/>
          <p:nvPr/>
        </p:nvSpPr>
        <p:spPr>
          <a:xfrm>
            <a:off x="6964908" y="4947800"/>
            <a:ext cx="2104988" cy="553998"/>
          </a:xfrm>
          <a:prstGeom prst="rect">
            <a:avLst/>
          </a:prstGeom>
          <a:noFill/>
        </p:spPr>
        <p:txBody>
          <a:bodyPr wrap="square" lIns="91440" tIns="45720" rIns="91440" bIns="45720" anchor="t">
            <a:spAutoFit/>
          </a:bodyPr>
          <a:lstStyle/>
          <a:p>
            <a:pPr algn="ctr"/>
            <a:r>
              <a:rPr lang="fr-FR" sz="1600" b="0" i="0" u="none" strike="noStrike">
                <a:solidFill>
                  <a:srgbClr val="1F38DE"/>
                </a:solidFill>
                <a:effectLst/>
              </a:rPr>
              <a:t>Expansion</a:t>
            </a:r>
            <a:r>
              <a:rPr lang="fr-FR" sz="1400">
                <a:solidFill>
                  <a:srgbClr val="1F38DE"/>
                </a:solidFill>
              </a:rPr>
              <a:t>  </a:t>
            </a:r>
            <a:endParaRPr lang="fr-FR" sz="1400" b="0" i="0" u="none" strike="noStrike">
              <a:solidFill>
                <a:srgbClr val="000000"/>
              </a:solidFill>
              <a:effectLst/>
            </a:endParaRPr>
          </a:p>
          <a:p>
            <a:pPr algn="ctr"/>
            <a:r>
              <a:rPr lang="fr-FR" sz="1400" b="0" i="0" u="none" strike="noStrike">
                <a:solidFill>
                  <a:srgbClr val="000000"/>
                </a:solidFill>
                <a:effectLst/>
              </a:rPr>
              <a:t>Europe</a:t>
            </a:r>
            <a:endParaRPr lang="en-GB" sz="1400"/>
          </a:p>
        </p:txBody>
      </p:sp>
      <p:sp>
        <p:nvSpPr>
          <p:cNvPr id="31" name="ZoneTexte 30">
            <a:extLst>
              <a:ext uri="{FF2B5EF4-FFF2-40B4-BE49-F238E27FC236}">
                <a16:creationId xmlns:a16="http://schemas.microsoft.com/office/drawing/2014/main" id="{E424E425-830D-4D94-BF71-E9C2147BF74C}"/>
              </a:ext>
            </a:extLst>
          </p:cNvPr>
          <p:cNvSpPr txBox="1"/>
          <p:nvPr/>
        </p:nvSpPr>
        <p:spPr>
          <a:xfrm>
            <a:off x="8065020" y="2825519"/>
            <a:ext cx="2180448" cy="584775"/>
          </a:xfrm>
          <a:prstGeom prst="rect">
            <a:avLst/>
          </a:prstGeom>
          <a:noFill/>
        </p:spPr>
        <p:txBody>
          <a:bodyPr wrap="square" lIns="91440" tIns="45720" rIns="91440" bIns="45720" anchor="t">
            <a:spAutoFit/>
          </a:bodyPr>
          <a:lstStyle/>
          <a:p>
            <a:pPr algn="ctr"/>
            <a:r>
              <a:rPr lang="en-US" sz="1600" b="0" i="0" u="none" strike="noStrike">
                <a:solidFill>
                  <a:srgbClr val="1F38DE"/>
                </a:solidFill>
                <a:effectLst/>
              </a:rPr>
              <a:t>Second generation clinical trials</a:t>
            </a:r>
            <a:endParaRPr lang="en-US" sz="1600">
              <a:solidFill>
                <a:srgbClr val="1F38DE"/>
              </a:solidFill>
              <a:cs typeface="Calibri"/>
            </a:endParaRPr>
          </a:p>
        </p:txBody>
      </p:sp>
      <p:sp>
        <p:nvSpPr>
          <p:cNvPr id="33" name="ZoneTexte 32">
            <a:extLst>
              <a:ext uri="{FF2B5EF4-FFF2-40B4-BE49-F238E27FC236}">
                <a16:creationId xmlns:a16="http://schemas.microsoft.com/office/drawing/2014/main" id="{D10C66B5-E8D2-4A23-B153-A21C7246992D}"/>
              </a:ext>
            </a:extLst>
          </p:cNvPr>
          <p:cNvSpPr txBox="1"/>
          <p:nvPr/>
        </p:nvSpPr>
        <p:spPr>
          <a:xfrm>
            <a:off x="10472518" y="4910269"/>
            <a:ext cx="1727064" cy="1015663"/>
          </a:xfrm>
          <a:prstGeom prst="rect">
            <a:avLst/>
          </a:prstGeom>
          <a:noFill/>
        </p:spPr>
        <p:txBody>
          <a:bodyPr wrap="square" lIns="91440" tIns="45720" rIns="91440" bIns="45720" anchor="t">
            <a:spAutoFit/>
          </a:bodyPr>
          <a:lstStyle/>
          <a:p>
            <a:pPr algn="ctr"/>
            <a:r>
              <a:rPr lang="en-US" sz="1600" b="0" i="0" u="none" strike="noStrike">
                <a:solidFill>
                  <a:srgbClr val="1F38DE"/>
                </a:solidFill>
                <a:effectLst/>
              </a:rPr>
              <a:t>Second generation commercialization</a:t>
            </a:r>
            <a:r>
              <a:rPr lang="en-US" sz="1600" b="0" i="0" u="none" strike="noStrike">
                <a:solidFill>
                  <a:srgbClr val="F19D19"/>
                </a:solidFill>
                <a:effectLst/>
              </a:rPr>
              <a:t> </a:t>
            </a:r>
            <a:r>
              <a:rPr lang="en-US" sz="1400" b="0" i="0" u="none" strike="noStrike">
                <a:solidFill>
                  <a:srgbClr val="000000"/>
                </a:solidFill>
                <a:effectLst/>
              </a:rPr>
              <a:t>30% Market Share in Europe</a:t>
            </a:r>
            <a:endParaRPr lang="en-GB" sz="1400"/>
          </a:p>
        </p:txBody>
      </p:sp>
      <p:cxnSp>
        <p:nvCxnSpPr>
          <p:cNvPr id="34" name="Straight Connector 641">
            <a:extLst>
              <a:ext uri="{FF2B5EF4-FFF2-40B4-BE49-F238E27FC236}">
                <a16:creationId xmlns:a16="http://schemas.microsoft.com/office/drawing/2014/main" id="{034C0974-C0B1-4F91-B7C2-B593861106AD}"/>
              </a:ext>
              <a:ext uri="{C183D7F6-B498-43B3-948B-1728B52AA6E4}">
                <adec:decorative xmlns:adec="http://schemas.microsoft.com/office/drawing/2017/decorative" val="1"/>
              </a:ext>
            </a:extLst>
          </p:cNvPr>
          <p:cNvCxnSpPr>
            <a:cxnSpLocks/>
          </p:cNvCxnSpPr>
          <p:nvPr/>
        </p:nvCxnSpPr>
        <p:spPr>
          <a:xfrm flipH="1">
            <a:off x="1067577" y="3387663"/>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cxnSp>
        <p:nvCxnSpPr>
          <p:cNvPr id="35" name="Straight Connector 641">
            <a:extLst>
              <a:ext uri="{FF2B5EF4-FFF2-40B4-BE49-F238E27FC236}">
                <a16:creationId xmlns:a16="http://schemas.microsoft.com/office/drawing/2014/main" id="{3236A0F4-2418-4937-87FC-591CE3E2A395}"/>
              </a:ext>
              <a:ext uri="{C183D7F6-B498-43B3-948B-1728B52AA6E4}">
                <adec:decorative xmlns:adec="http://schemas.microsoft.com/office/drawing/2017/decorative" val="1"/>
              </a:ext>
            </a:extLst>
          </p:cNvPr>
          <p:cNvCxnSpPr>
            <a:cxnSpLocks/>
          </p:cNvCxnSpPr>
          <p:nvPr/>
        </p:nvCxnSpPr>
        <p:spPr>
          <a:xfrm flipH="1">
            <a:off x="2272660" y="4514314"/>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cxnSp>
        <p:nvCxnSpPr>
          <p:cNvPr id="36" name="Straight Connector 641">
            <a:extLst>
              <a:ext uri="{FF2B5EF4-FFF2-40B4-BE49-F238E27FC236}">
                <a16:creationId xmlns:a16="http://schemas.microsoft.com/office/drawing/2014/main" id="{5479D2CA-DD39-44E5-B287-7F7DB61FB965}"/>
              </a:ext>
              <a:ext uri="{C183D7F6-B498-43B3-948B-1728B52AA6E4}">
                <adec:decorative xmlns:adec="http://schemas.microsoft.com/office/drawing/2017/decorative" val="1"/>
              </a:ext>
            </a:extLst>
          </p:cNvPr>
          <p:cNvCxnSpPr>
            <a:cxnSpLocks/>
          </p:cNvCxnSpPr>
          <p:nvPr/>
        </p:nvCxnSpPr>
        <p:spPr>
          <a:xfrm flipH="1">
            <a:off x="4008769" y="3387662"/>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cxnSp>
        <p:nvCxnSpPr>
          <p:cNvPr id="37" name="Straight Connector 641">
            <a:extLst>
              <a:ext uri="{FF2B5EF4-FFF2-40B4-BE49-F238E27FC236}">
                <a16:creationId xmlns:a16="http://schemas.microsoft.com/office/drawing/2014/main" id="{4BF9AA92-8E72-4CAB-A42A-4B902AA8629E}"/>
              </a:ext>
              <a:ext uri="{C183D7F6-B498-43B3-948B-1728B52AA6E4}">
                <adec:decorative xmlns:adec="http://schemas.microsoft.com/office/drawing/2017/decorative" val="1"/>
              </a:ext>
            </a:extLst>
          </p:cNvPr>
          <p:cNvCxnSpPr>
            <a:cxnSpLocks/>
          </p:cNvCxnSpPr>
          <p:nvPr/>
        </p:nvCxnSpPr>
        <p:spPr>
          <a:xfrm flipH="1">
            <a:off x="5145661" y="4522831"/>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cxnSp>
        <p:nvCxnSpPr>
          <p:cNvPr id="38" name="Straight Connector 641">
            <a:extLst>
              <a:ext uri="{FF2B5EF4-FFF2-40B4-BE49-F238E27FC236}">
                <a16:creationId xmlns:a16="http://schemas.microsoft.com/office/drawing/2014/main" id="{DF87AA94-B385-46C5-93EA-F803925BCA17}"/>
              </a:ext>
              <a:ext uri="{C183D7F6-B498-43B3-948B-1728B52AA6E4}">
                <adec:decorative xmlns:adec="http://schemas.microsoft.com/office/drawing/2017/decorative" val="1"/>
              </a:ext>
            </a:extLst>
          </p:cNvPr>
          <p:cNvCxnSpPr>
            <a:cxnSpLocks/>
          </p:cNvCxnSpPr>
          <p:nvPr/>
        </p:nvCxnSpPr>
        <p:spPr>
          <a:xfrm flipH="1">
            <a:off x="6881873" y="3384999"/>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cxnSp>
        <p:nvCxnSpPr>
          <p:cNvPr id="39" name="Straight Connector 641">
            <a:extLst>
              <a:ext uri="{FF2B5EF4-FFF2-40B4-BE49-F238E27FC236}">
                <a16:creationId xmlns:a16="http://schemas.microsoft.com/office/drawing/2014/main" id="{7124B4E9-225E-4F41-8145-9D840FF08AC8}"/>
              </a:ext>
              <a:ext uri="{C183D7F6-B498-43B3-948B-1728B52AA6E4}">
                <adec:decorative xmlns:adec="http://schemas.microsoft.com/office/drawing/2017/decorative" val="1"/>
              </a:ext>
            </a:extLst>
          </p:cNvPr>
          <p:cNvCxnSpPr>
            <a:cxnSpLocks/>
          </p:cNvCxnSpPr>
          <p:nvPr/>
        </p:nvCxnSpPr>
        <p:spPr>
          <a:xfrm flipH="1">
            <a:off x="8017402" y="4531161"/>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cxnSp>
        <p:nvCxnSpPr>
          <p:cNvPr id="40" name="Straight Connector 641">
            <a:extLst>
              <a:ext uri="{FF2B5EF4-FFF2-40B4-BE49-F238E27FC236}">
                <a16:creationId xmlns:a16="http://schemas.microsoft.com/office/drawing/2014/main" id="{6BE4D80A-48B1-4F14-B7DC-9E2475F54878}"/>
              </a:ext>
              <a:ext uri="{C183D7F6-B498-43B3-948B-1728B52AA6E4}">
                <adec:decorative xmlns:adec="http://schemas.microsoft.com/office/drawing/2017/decorative" val="1"/>
              </a:ext>
            </a:extLst>
          </p:cNvPr>
          <p:cNvCxnSpPr>
            <a:cxnSpLocks/>
          </p:cNvCxnSpPr>
          <p:nvPr/>
        </p:nvCxnSpPr>
        <p:spPr>
          <a:xfrm flipH="1">
            <a:off x="9155244" y="3406635"/>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cxnSp>
        <p:nvCxnSpPr>
          <p:cNvPr id="41" name="Straight Connector 641">
            <a:extLst>
              <a:ext uri="{FF2B5EF4-FFF2-40B4-BE49-F238E27FC236}">
                <a16:creationId xmlns:a16="http://schemas.microsoft.com/office/drawing/2014/main" id="{5FD0C74A-0B7C-4B57-9332-FB96E4305DC6}"/>
              </a:ext>
              <a:ext uri="{C183D7F6-B498-43B3-948B-1728B52AA6E4}">
                <adec:decorative xmlns:adec="http://schemas.microsoft.com/office/drawing/2017/decorative" val="1"/>
              </a:ext>
            </a:extLst>
          </p:cNvPr>
          <p:cNvCxnSpPr>
            <a:cxnSpLocks/>
          </p:cNvCxnSpPr>
          <p:nvPr/>
        </p:nvCxnSpPr>
        <p:spPr>
          <a:xfrm flipH="1">
            <a:off x="11336050" y="4531160"/>
            <a:ext cx="1260" cy="344415"/>
          </a:xfrm>
          <a:prstGeom prst="line">
            <a:avLst/>
          </a:prstGeom>
          <a:ln>
            <a:solidFill>
              <a:srgbClr val="1F38D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651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38FEDDED-CB8D-43EC-BAB6-6DB72148B5E9}"/>
              </a:ext>
            </a:extLst>
          </p:cNvPr>
          <p:cNvSpPr>
            <a:spLocks noGrp="1"/>
          </p:cNvSpPr>
          <p:nvPr>
            <p:ph type="title"/>
          </p:nvPr>
        </p:nvSpPr>
        <p:spPr/>
        <p:txBody>
          <a:bodyPr/>
          <a:lstStyle/>
          <a:p>
            <a:r>
              <a:rPr lang="en-US">
                <a:solidFill>
                  <a:schemeClr val="tx1"/>
                </a:solidFill>
              </a:rPr>
              <a:t>Field Overview</a:t>
            </a:r>
          </a:p>
        </p:txBody>
      </p:sp>
      <p:sp>
        <p:nvSpPr>
          <p:cNvPr id="76" name="Text Placeholder 75">
            <a:extLst>
              <a:ext uri="{FF2B5EF4-FFF2-40B4-BE49-F238E27FC236}">
                <a16:creationId xmlns:a16="http://schemas.microsoft.com/office/drawing/2014/main" id="{E239EA0A-BE2A-46D5-876A-5614B0A7CF0F}"/>
              </a:ext>
            </a:extLst>
          </p:cNvPr>
          <p:cNvSpPr>
            <a:spLocks noGrp="1"/>
          </p:cNvSpPr>
          <p:nvPr>
            <p:ph type="body" sz="quarter" idx="12"/>
          </p:nvPr>
        </p:nvSpPr>
        <p:spPr/>
        <p:txBody>
          <a:bodyPr vert="horz" lIns="91440" tIns="45720" rIns="91440" bIns="45720" rtlCol="0" anchor="t">
            <a:normAutofit/>
          </a:bodyPr>
          <a:lstStyle/>
          <a:p>
            <a:r>
              <a:rPr lang="en-US" b="1">
                <a:solidFill>
                  <a:schemeClr val="tx1"/>
                </a:solidFill>
              </a:rPr>
              <a:t>Population</a:t>
            </a:r>
            <a:endParaRPr lang="en-US" b="1">
              <a:solidFill>
                <a:schemeClr val="tx1"/>
              </a:solidFill>
              <a:cs typeface="Calibri Light"/>
            </a:endParaRPr>
          </a:p>
        </p:txBody>
      </p:sp>
      <p:sp>
        <p:nvSpPr>
          <p:cNvPr id="77" name="Text Placeholder 76">
            <a:extLst>
              <a:ext uri="{FF2B5EF4-FFF2-40B4-BE49-F238E27FC236}">
                <a16:creationId xmlns:a16="http://schemas.microsoft.com/office/drawing/2014/main" id="{92FDC44E-20CB-4210-8DA6-F83A46B39520}"/>
              </a:ext>
            </a:extLst>
          </p:cNvPr>
          <p:cNvSpPr>
            <a:spLocks noGrp="1"/>
          </p:cNvSpPr>
          <p:nvPr>
            <p:ph type="body" sz="quarter" idx="13"/>
          </p:nvPr>
        </p:nvSpPr>
        <p:spPr>
          <a:xfrm>
            <a:off x="4190069" y="2861987"/>
            <a:ext cx="3008630" cy="882845"/>
          </a:xfrm>
        </p:spPr>
        <p:txBody>
          <a:bodyPr vert="horz" lIns="91440" tIns="45720" rIns="91440" bIns="45720" rtlCol="0" anchor="t">
            <a:normAutofit fontScale="92500" lnSpcReduction="20000"/>
          </a:bodyPr>
          <a:lstStyle/>
          <a:p>
            <a:r>
              <a:rPr lang="en-ZA">
                <a:solidFill>
                  <a:schemeClr val="tx1"/>
                </a:solidFill>
              </a:rPr>
              <a:t>50,000 blind persons in Switzerland</a:t>
            </a:r>
          </a:p>
          <a:p>
            <a:r>
              <a:rPr lang="en-ZA">
                <a:solidFill>
                  <a:schemeClr val="tx1"/>
                </a:solidFill>
              </a:rPr>
              <a:t>2.6 Mio in Europe </a:t>
            </a:r>
          </a:p>
          <a:p>
            <a:r>
              <a:rPr lang="en-ZA">
                <a:solidFill>
                  <a:schemeClr val="tx1"/>
                </a:solidFill>
                <a:cs typeface="Calibri"/>
              </a:rPr>
              <a:t>49 Mio in the world</a:t>
            </a:r>
            <a:endParaRPr lang="en-US">
              <a:solidFill>
                <a:schemeClr val="tx1"/>
              </a:solidFill>
              <a:cs typeface="Calibri"/>
            </a:endParaRPr>
          </a:p>
        </p:txBody>
      </p:sp>
      <p:sp>
        <p:nvSpPr>
          <p:cNvPr id="101" name="Text Placeholder 100">
            <a:extLst>
              <a:ext uri="{FF2B5EF4-FFF2-40B4-BE49-F238E27FC236}">
                <a16:creationId xmlns:a16="http://schemas.microsoft.com/office/drawing/2014/main" id="{9B8F2F1C-23A5-48F0-83ED-64D9A8A3E43E}"/>
              </a:ext>
            </a:extLst>
          </p:cNvPr>
          <p:cNvSpPr>
            <a:spLocks noGrp="1"/>
          </p:cNvSpPr>
          <p:nvPr>
            <p:ph type="body" sz="quarter" idx="25"/>
          </p:nvPr>
        </p:nvSpPr>
        <p:spPr>
          <a:xfrm>
            <a:off x="7761132" y="2568680"/>
            <a:ext cx="3008631" cy="348162"/>
          </a:xfrm>
        </p:spPr>
        <p:txBody>
          <a:bodyPr vert="horz" lIns="91440" tIns="45720" rIns="91440" bIns="45720" rtlCol="0" anchor="t">
            <a:normAutofit/>
          </a:bodyPr>
          <a:lstStyle/>
          <a:p>
            <a:r>
              <a:rPr lang="en-US" b="1">
                <a:solidFill>
                  <a:schemeClr val="tx1"/>
                </a:solidFill>
              </a:rPr>
              <a:t>Lack of solutions </a:t>
            </a:r>
            <a:endParaRPr lang="en-US" b="1">
              <a:solidFill>
                <a:schemeClr val="tx1"/>
              </a:solidFill>
              <a:cs typeface="Calibri Light"/>
            </a:endParaRPr>
          </a:p>
        </p:txBody>
      </p:sp>
      <p:sp>
        <p:nvSpPr>
          <p:cNvPr id="100" name="Text Placeholder 99">
            <a:extLst>
              <a:ext uri="{FF2B5EF4-FFF2-40B4-BE49-F238E27FC236}">
                <a16:creationId xmlns:a16="http://schemas.microsoft.com/office/drawing/2014/main" id="{16B8F8D8-59B2-406F-94E0-04DFD90B8D0C}"/>
              </a:ext>
            </a:extLst>
          </p:cNvPr>
          <p:cNvSpPr>
            <a:spLocks noGrp="1"/>
          </p:cNvSpPr>
          <p:nvPr>
            <p:ph type="body" sz="quarter" idx="24"/>
          </p:nvPr>
        </p:nvSpPr>
        <p:spPr>
          <a:xfrm>
            <a:off x="7761132" y="2861988"/>
            <a:ext cx="3195454" cy="1041153"/>
          </a:xfrm>
        </p:spPr>
        <p:txBody>
          <a:bodyPr vert="horz" lIns="91440" tIns="45720" rIns="91440" bIns="45720" rtlCol="0" anchor="t">
            <a:normAutofit/>
          </a:bodyPr>
          <a:lstStyle/>
          <a:p>
            <a:r>
              <a:rPr lang="en-ZA">
                <a:solidFill>
                  <a:schemeClr val="tx1"/>
                </a:solidFill>
              </a:rPr>
              <a:t>Too few discrete and viable solutions offered to the blind to restore vision with a minimal resolution</a:t>
            </a:r>
            <a:endParaRPr lang="en-ZA">
              <a:solidFill>
                <a:schemeClr val="tx1"/>
              </a:solidFill>
              <a:cs typeface="Calibri"/>
            </a:endParaRPr>
          </a:p>
        </p:txBody>
      </p:sp>
      <p:sp>
        <p:nvSpPr>
          <p:cNvPr id="20" name="Slide Number Placeholder 19">
            <a:extLst>
              <a:ext uri="{FF2B5EF4-FFF2-40B4-BE49-F238E27FC236}">
                <a16:creationId xmlns:a16="http://schemas.microsoft.com/office/drawing/2014/main" id="{3DD70FC9-BBF2-4AF1-9A64-0FB9216835C5}"/>
              </a:ext>
            </a:extLst>
          </p:cNvPr>
          <p:cNvSpPr>
            <a:spLocks noGrp="1"/>
          </p:cNvSpPr>
          <p:nvPr>
            <p:ph type="sldNum" sz="quarter" idx="4"/>
          </p:nvPr>
        </p:nvSpPr>
        <p:spPr/>
        <p:txBody>
          <a:bodyPr/>
          <a:lstStyle/>
          <a:p>
            <a:fld id="{8D1FC6F8-0BCD-47E9-9C64-690771D9C143}" type="slidenum">
              <a:rPr lang="en-US" smtClean="0">
                <a:solidFill>
                  <a:schemeClr val="tx1"/>
                </a:solidFill>
              </a:rPr>
              <a:pPr/>
              <a:t>3</a:t>
            </a:fld>
            <a:endParaRPr lang="en-US">
              <a:solidFill>
                <a:schemeClr val="tx1"/>
              </a:solidFill>
              <a:cs typeface="Calibri"/>
            </a:endParaRPr>
          </a:p>
        </p:txBody>
      </p:sp>
      <p:pic>
        <p:nvPicPr>
          <p:cNvPr id="25" name="Graphique 24" descr="Groupe d’hommes avec un remplissage uni">
            <a:extLst>
              <a:ext uri="{FF2B5EF4-FFF2-40B4-BE49-F238E27FC236}">
                <a16:creationId xmlns:a16="http://schemas.microsoft.com/office/drawing/2014/main" id="{42E42FC3-DDA6-42BA-B2ED-F89ABE946E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83346" y="1854257"/>
            <a:ext cx="636682" cy="636682"/>
          </a:xfrm>
          <a:prstGeom prst="rect">
            <a:avLst/>
          </a:prstGeom>
        </p:spPr>
      </p:pic>
      <p:sp>
        <p:nvSpPr>
          <p:cNvPr id="37" name="Text Placeholder 96">
            <a:extLst>
              <a:ext uri="{FF2B5EF4-FFF2-40B4-BE49-F238E27FC236}">
                <a16:creationId xmlns:a16="http://schemas.microsoft.com/office/drawing/2014/main" id="{66983BF2-925D-4035-8F4E-A8E30BA122A0}"/>
              </a:ext>
            </a:extLst>
          </p:cNvPr>
          <p:cNvSpPr>
            <a:spLocks noGrp="1"/>
          </p:cNvSpPr>
          <p:nvPr>
            <p:ph type="body" sz="quarter" idx="21"/>
          </p:nvPr>
        </p:nvSpPr>
        <p:spPr>
          <a:xfrm>
            <a:off x="7761857" y="4943550"/>
            <a:ext cx="3008631" cy="348162"/>
          </a:xfrm>
        </p:spPr>
        <p:txBody>
          <a:bodyPr vert="horz" lIns="91440" tIns="45720" rIns="91440" bIns="45720" rtlCol="0" anchor="t">
            <a:normAutofit/>
          </a:bodyPr>
          <a:lstStyle/>
          <a:p>
            <a:r>
              <a:rPr lang="en-US" b="1">
                <a:solidFill>
                  <a:schemeClr val="tx1"/>
                </a:solidFill>
              </a:rPr>
              <a:t>Market penetrance </a:t>
            </a:r>
            <a:endParaRPr lang="en-US" b="1">
              <a:solidFill>
                <a:schemeClr val="tx1"/>
              </a:solidFill>
              <a:cs typeface="Calibri Light"/>
            </a:endParaRPr>
          </a:p>
        </p:txBody>
      </p:sp>
      <p:sp>
        <p:nvSpPr>
          <p:cNvPr id="38" name="Text Placeholder 95">
            <a:extLst>
              <a:ext uri="{FF2B5EF4-FFF2-40B4-BE49-F238E27FC236}">
                <a16:creationId xmlns:a16="http://schemas.microsoft.com/office/drawing/2014/main" id="{5984C078-3E3F-4FDA-9B36-B4A4D189AC8A}"/>
              </a:ext>
            </a:extLst>
          </p:cNvPr>
          <p:cNvSpPr>
            <a:spLocks noGrp="1"/>
          </p:cNvSpPr>
          <p:nvPr>
            <p:ph type="body" sz="quarter" idx="20"/>
          </p:nvPr>
        </p:nvSpPr>
        <p:spPr>
          <a:xfrm>
            <a:off x="7767673" y="5236859"/>
            <a:ext cx="2996998" cy="985689"/>
          </a:xfrm>
        </p:spPr>
        <p:txBody>
          <a:bodyPr vert="horz" lIns="91440" tIns="45720" rIns="91440" bIns="45720" rtlCol="0" anchor="t">
            <a:noAutofit/>
          </a:bodyPr>
          <a:lstStyle/>
          <a:p>
            <a:r>
              <a:rPr lang="en-ZA">
                <a:solidFill>
                  <a:schemeClr val="tx1"/>
                </a:solidFill>
              </a:rPr>
              <a:t>20% market share </a:t>
            </a:r>
            <a:r>
              <a:rPr lang="en-ZA">
                <a:solidFill>
                  <a:schemeClr val="tx1"/>
                </a:solidFill>
                <a:sym typeface="Wingdings" panose="05000000000000000000" pitchFamily="2" charset="2"/>
              </a:rPr>
              <a:t> 6,000 (312,000) predicted patients in CH (Europe)</a:t>
            </a:r>
          </a:p>
          <a:p>
            <a:r>
              <a:rPr lang="en-ZA">
                <a:solidFill>
                  <a:schemeClr val="tx1"/>
                </a:solidFill>
                <a:cs typeface="Calibri"/>
              </a:rPr>
              <a:t>Triple by 2050</a:t>
            </a:r>
          </a:p>
        </p:txBody>
      </p:sp>
      <p:pic>
        <p:nvPicPr>
          <p:cNvPr id="39" name="Graphique 38" descr="Sphères de Harvey 35% avec un remplissage uni">
            <a:extLst>
              <a:ext uri="{FF2B5EF4-FFF2-40B4-BE49-F238E27FC236}">
                <a16:creationId xmlns:a16="http://schemas.microsoft.com/office/drawing/2014/main" id="{9B7E2B3D-DFD7-47A4-BB3D-8BC73F02ADA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61132" y="4196449"/>
            <a:ext cx="603505" cy="603505"/>
          </a:xfrm>
          <a:prstGeom prst="rect">
            <a:avLst/>
          </a:prstGeom>
        </p:spPr>
      </p:pic>
      <p:sp>
        <p:nvSpPr>
          <p:cNvPr id="52" name="Text Placeholder 98">
            <a:extLst>
              <a:ext uri="{FF2B5EF4-FFF2-40B4-BE49-F238E27FC236}">
                <a16:creationId xmlns:a16="http://schemas.microsoft.com/office/drawing/2014/main" id="{E30F7069-41C9-4357-9727-ED94574782AE}"/>
              </a:ext>
            </a:extLst>
          </p:cNvPr>
          <p:cNvSpPr txBox="1">
            <a:spLocks/>
          </p:cNvSpPr>
          <p:nvPr/>
        </p:nvSpPr>
        <p:spPr>
          <a:xfrm>
            <a:off x="4190069" y="4943550"/>
            <a:ext cx="3008631" cy="34816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cap="none" spc="200" baseline="0">
                <a:solidFill>
                  <a:schemeClr val="accent6"/>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tx1"/>
                </a:solidFill>
              </a:rPr>
              <a:t>Compatible population</a:t>
            </a:r>
            <a:endParaRPr lang="en-US" b="1">
              <a:solidFill>
                <a:schemeClr val="tx1"/>
              </a:solidFill>
              <a:cs typeface="Calibri Light"/>
            </a:endParaRPr>
          </a:p>
        </p:txBody>
      </p:sp>
      <p:sp>
        <p:nvSpPr>
          <p:cNvPr id="53" name="Text Placeholder 97">
            <a:extLst>
              <a:ext uri="{FF2B5EF4-FFF2-40B4-BE49-F238E27FC236}">
                <a16:creationId xmlns:a16="http://schemas.microsoft.com/office/drawing/2014/main" id="{BCCF964E-2A79-4B4D-A178-650857CAC9AB}"/>
              </a:ext>
            </a:extLst>
          </p:cNvPr>
          <p:cNvSpPr txBox="1">
            <a:spLocks/>
          </p:cNvSpPr>
          <p:nvPr/>
        </p:nvSpPr>
        <p:spPr>
          <a:xfrm>
            <a:off x="4190069" y="5236859"/>
            <a:ext cx="3008630" cy="636682"/>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0"/>
              </a:spcBef>
              <a:buFont typeface="Arial" panose="020B0604020202020204" pitchFamily="34" charset="0"/>
              <a:buNone/>
              <a:defRPr sz="1400" kern="1200" cap="none" spc="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a:solidFill>
                  <a:schemeClr val="tx1"/>
                </a:solidFill>
              </a:rPr>
              <a:t>Up to 60% of the blind</a:t>
            </a:r>
            <a:endParaRPr lang="en-ZA">
              <a:solidFill>
                <a:schemeClr val="tx1"/>
              </a:solidFill>
              <a:cs typeface="Calibri"/>
            </a:endParaRPr>
          </a:p>
        </p:txBody>
      </p:sp>
      <p:pic>
        <p:nvPicPr>
          <p:cNvPr id="54" name="Picture Placeholder 44" descr="clipboard with check list icon">
            <a:extLst>
              <a:ext uri="{FF2B5EF4-FFF2-40B4-BE49-F238E27FC236}">
                <a16:creationId xmlns:a16="http://schemas.microsoft.com/office/drawing/2014/main" id="{3F49B4C6-33B4-42C1-BE3F-9173F22C03C3}"/>
              </a:ext>
            </a:extLst>
          </p:cNvPr>
          <p:cNvPicPr>
            <a:picLocks noChangeAspect="1"/>
          </p:cNvPicPr>
          <p:nvPr/>
        </p:nvPicPr>
        <p:blipFill>
          <a:blip r:embed="rId7"/>
          <a:srcRect l="375" r="375"/>
          <a:stretch>
            <a:fillRect/>
          </a:stretch>
        </p:blipFill>
        <p:spPr>
          <a:xfrm>
            <a:off x="4190069" y="4181073"/>
            <a:ext cx="603504" cy="603504"/>
          </a:xfrm>
          <a:prstGeom prst="rect">
            <a:avLst/>
          </a:prstGeom>
        </p:spPr>
      </p:pic>
      <p:pic>
        <p:nvPicPr>
          <p:cNvPr id="51" name="Graphique 50" descr="Faible vision contour">
            <a:extLst>
              <a:ext uri="{FF2B5EF4-FFF2-40B4-BE49-F238E27FC236}">
                <a16:creationId xmlns:a16="http://schemas.microsoft.com/office/drawing/2014/main" id="{57730AC5-9138-42DF-A325-3119E199963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77296" y="1784274"/>
            <a:ext cx="853440" cy="853440"/>
          </a:xfrm>
          <a:prstGeom prst="rect">
            <a:avLst/>
          </a:prstGeom>
        </p:spPr>
      </p:pic>
      <p:sp>
        <p:nvSpPr>
          <p:cNvPr id="16" name="ZoneTexte 15">
            <a:extLst>
              <a:ext uri="{FF2B5EF4-FFF2-40B4-BE49-F238E27FC236}">
                <a16:creationId xmlns:a16="http://schemas.microsoft.com/office/drawing/2014/main" id="{BECA54B8-B45C-422B-95C7-71D85E5DE2FB}"/>
              </a:ext>
            </a:extLst>
          </p:cNvPr>
          <p:cNvSpPr txBox="1"/>
          <p:nvPr/>
        </p:nvSpPr>
        <p:spPr>
          <a:xfrm>
            <a:off x="10974941" y="6366901"/>
            <a:ext cx="1217059" cy="369332"/>
          </a:xfrm>
          <a:prstGeom prst="rect">
            <a:avLst/>
          </a:prstGeom>
          <a:noFill/>
        </p:spPr>
        <p:txBody>
          <a:bodyPr vert="horz" wrap="square" rtlCol="0">
            <a:spAutoFit/>
          </a:bodyPr>
          <a:lstStyle/>
          <a:p>
            <a:r>
              <a:rPr lang="fr-CH"/>
              <a:t>redinal.ch</a:t>
            </a:r>
            <a:endParaRPr lang="fr-FR"/>
          </a:p>
        </p:txBody>
      </p:sp>
    </p:spTree>
    <p:extLst>
      <p:ext uri="{BB962C8B-B14F-4D97-AF65-F5344CB8AC3E}">
        <p14:creationId xmlns:p14="http://schemas.microsoft.com/office/powerpoint/2010/main" val="196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0">
                                            <p:txEl>
                                              <p:pRg st="0" end="0"/>
                                            </p:txEl>
                                          </p:spTgt>
                                        </p:tgtEl>
                                        <p:attrNameLst>
                                          <p:attrName>style.visibility</p:attrName>
                                        </p:attrNameLst>
                                      </p:cBhvr>
                                      <p:to>
                                        <p:strVal val="visible"/>
                                      </p:to>
                                    </p:set>
                                    <p:animEffect transition="in" filter="fade">
                                      <p:cBhvr>
                                        <p:cTn id="18" dur="500"/>
                                        <p:tgtEl>
                                          <p:spTgt spid="100">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1">
                                            <p:txEl>
                                              <p:pRg st="0" end="0"/>
                                            </p:txEl>
                                          </p:spTgt>
                                        </p:tgtEl>
                                        <p:attrNameLst>
                                          <p:attrName>style.visibility</p:attrName>
                                        </p:attrNameLst>
                                      </p:cBhvr>
                                      <p:to>
                                        <p:strVal val="visible"/>
                                      </p:to>
                                    </p:set>
                                    <p:animEffect transition="in" filter="fade">
                                      <p:cBhvr>
                                        <p:cTn id="21" dur="500"/>
                                        <p:tgtEl>
                                          <p:spTgt spid="101">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8">
                                            <p:txEl>
                                              <p:pRg st="1" end="1"/>
                                            </p:txEl>
                                          </p:spTgt>
                                        </p:tgtEl>
                                        <p:attrNameLst>
                                          <p:attrName>style.visibility</p:attrName>
                                        </p:attrNameLst>
                                      </p:cBhvr>
                                      <p:to>
                                        <p:strVal val="visible"/>
                                      </p:to>
                                    </p:set>
                                    <p:animEffect transition="in" filter="fade">
                                      <p:cBhvr>
                                        <p:cTn id="32" dur="500"/>
                                        <p:tgtEl>
                                          <p:spTgt spid="38">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7">
                                            <p:txEl>
                                              <p:pRg st="0" end="0"/>
                                            </p:txEl>
                                          </p:spTgt>
                                        </p:tgtEl>
                                        <p:attrNameLst>
                                          <p:attrName>style.visibility</p:attrName>
                                        </p:attrNameLst>
                                      </p:cBhvr>
                                      <p:to>
                                        <p:strVal val="visible"/>
                                      </p:to>
                                    </p:set>
                                    <p:animEffect transition="in" filter="fade">
                                      <p:cBhvr>
                                        <p:cTn id="35" dur="500"/>
                                        <p:tgtEl>
                                          <p:spTgt spid="37">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uild="p"/>
      <p:bldP spid="100" grpId="0" build="p"/>
      <p:bldP spid="37" grpId="0" build="p"/>
      <p:bldP spid="38" grpId="0" uiExpand="1" build="p"/>
      <p:bldP spid="52" grpId="0"/>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itle 39">
            <a:extLst>
              <a:ext uri="{FF2B5EF4-FFF2-40B4-BE49-F238E27FC236}">
                <a16:creationId xmlns:a16="http://schemas.microsoft.com/office/drawing/2014/main" id="{38FEDDED-CB8D-43EC-BAB6-6DB72148B5E9}"/>
              </a:ext>
            </a:extLst>
          </p:cNvPr>
          <p:cNvSpPr>
            <a:spLocks noGrp="1"/>
          </p:cNvSpPr>
          <p:nvPr>
            <p:ph type="title"/>
          </p:nvPr>
        </p:nvSpPr>
        <p:spPr>
          <a:xfrm>
            <a:off x="4196218" y="690802"/>
            <a:ext cx="5320315" cy="575890"/>
          </a:xfrm>
        </p:spPr>
        <p:txBody>
          <a:bodyPr>
            <a:noAutofit/>
          </a:bodyPr>
          <a:lstStyle/>
          <a:p>
            <a:r>
              <a:rPr lang="en-US">
                <a:solidFill>
                  <a:schemeClr val="tx1"/>
                </a:solidFill>
              </a:rPr>
              <a:t>Technical background</a:t>
            </a:r>
          </a:p>
        </p:txBody>
      </p:sp>
      <p:sp>
        <p:nvSpPr>
          <p:cNvPr id="76" name="Text Placeholder 75">
            <a:extLst>
              <a:ext uri="{FF2B5EF4-FFF2-40B4-BE49-F238E27FC236}">
                <a16:creationId xmlns:a16="http://schemas.microsoft.com/office/drawing/2014/main" id="{E239EA0A-BE2A-46D5-876A-5614B0A7CF0F}"/>
              </a:ext>
            </a:extLst>
          </p:cNvPr>
          <p:cNvSpPr>
            <a:spLocks noGrp="1"/>
          </p:cNvSpPr>
          <p:nvPr>
            <p:ph type="body" sz="quarter" idx="12"/>
          </p:nvPr>
        </p:nvSpPr>
        <p:spPr/>
        <p:txBody>
          <a:bodyPr vert="horz" lIns="91440" tIns="45720" rIns="91440" bIns="45720" rtlCol="0" anchor="t">
            <a:normAutofit/>
          </a:bodyPr>
          <a:lstStyle/>
          <a:p>
            <a:r>
              <a:rPr lang="en-US" b="1">
                <a:solidFill>
                  <a:schemeClr val="tx1"/>
                </a:solidFill>
              </a:rPr>
              <a:t>Epi-retinal implant</a:t>
            </a:r>
            <a:endParaRPr lang="en-US" b="1">
              <a:solidFill>
                <a:schemeClr val="tx1"/>
              </a:solidFill>
              <a:cs typeface="Calibri Light"/>
            </a:endParaRPr>
          </a:p>
        </p:txBody>
      </p:sp>
      <p:sp>
        <p:nvSpPr>
          <p:cNvPr id="77" name="Text Placeholder 76">
            <a:extLst>
              <a:ext uri="{FF2B5EF4-FFF2-40B4-BE49-F238E27FC236}">
                <a16:creationId xmlns:a16="http://schemas.microsoft.com/office/drawing/2014/main" id="{92FDC44E-20CB-4210-8DA6-F83A46B39520}"/>
              </a:ext>
            </a:extLst>
          </p:cNvPr>
          <p:cNvSpPr>
            <a:spLocks noGrp="1"/>
          </p:cNvSpPr>
          <p:nvPr>
            <p:ph type="body" sz="quarter" idx="13"/>
          </p:nvPr>
        </p:nvSpPr>
        <p:spPr/>
        <p:txBody>
          <a:bodyPr vert="horz" lIns="91440" tIns="45720" rIns="91440" bIns="45720" rtlCol="0" anchor="t">
            <a:normAutofit/>
          </a:bodyPr>
          <a:lstStyle/>
          <a:p>
            <a:r>
              <a:rPr lang="en-US">
                <a:solidFill>
                  <a:schemeClr val="tx1"/>
                </a:solidFill>
              </a:rPr>
              <a:t>Non damaging fixation to the retina</a:t>
            </a:r>
            <a:endParaRPr lang="en-US">
              <a:solidFill>
                <a:schemeClr val="tx1"/>
              </a:solidFill>
              <a:cs typeface="Calibri"/>
            </a:endParaRPr>
          </a:p>
        </p:txBody>
      </p:sp>
      <p:sp>
        <p:nvSpPr>
          <p:cNvPr id="101" name="Text Placeholder 100">
            <a:extLst>
              <a:ext uri="{FF2B5EF4-FFF2-40B4-BE49-F238E27FC236}">
                <a16:creationId xmlns:a16="http://schemas.microsoft.com/office/drawing/2014/main" id="{9B8F2F1C-23A5-48F0-83ED-64D9A8A3E43E}"/>
              </a:ext>
            </a:extLst>
          </p:cNvPr>
          <p:cNvSpPr>
            <a:spLocks noGrp="1"/>
          </p:cNvSpPr>
          <p:nvPr>
            <p:ph type="body" sz="quarter" idx="25"/>
          </p:nvPr>
        </p:nvSpPr>
        <p:spPr>
          <a:xfrm>
            <a:off x="7463016" y="4921761"/>
            <a:ext cx="3008631" cy="348162"/>
          </a:xfrm>
        </p:spPr>
        <p:txBody>
          <a:bodyPr vert="horz" lIns="91440" tIns="45720" rIns="91440" bIns="45720" rtlCol="0" anchor="t">
            <a:normAutofit/>
          </a:bodyPr>
          <a:lstStyle/>
          <a:p>
            <a:r>
              <a:rPr lang="en-US" b="1">
                <a:solidFill>
                  <a:schemeClr val="tx1"/>
                </a:solidFill>
              </a:rPr>
              <a:t>Bio-compatible materials</a:t>
            </a:r>
            <a:endParaRPr lang="en-US" b="1">
              <a:solidFill>
                <a:schemeClr val="tx1"/>
              </a:solidFill>
              <a:cs typeface="Calibri Light"/>
            </a:endParaRPr>
          </a:p>
        </p:txBody>
      </p:sp>
      <p:sp>
        <p:nvSpPr>
          <p:cNvPr id="100" name="Text Placeholder 99">
            <a:extLst>
              <a:ext uri="{FF2B5EF4-FFF2-40B4-BE49-F238E27FC236}">
                <a16:creationId xmlns:a16="http://schemas.microsoft.com/office/drawing/2014/main" id="{16B8F8D8-59B2-406F-94E0-04DFD90B8D0C}"/>
              </a:ext>
            </a:extLst>
          </p:cNvPr>
          <p:cNvSpPr>
            <a:spLocks noGrp="1"/>
          </p:cNvSpPr>
          <p:nvPr>
            <p:ph type="body" sz="quarter" idx="24"/>
          </p:nvPr>
        </p:nvSpPr>
        <p:spPr>
          <a:xfrm>
            <a:off x="7463016" y="5215069"/>
            <a:ext cx="3195454" cy="1041153"/>
          </a:xfrm>
        </p:spPr>
        <p:txBody>
          <a:bodyPr vert="horz" lIns="91440" tIns="45720" rIns="91440" bIns="45720" rtlCol="0" anchor="t">
            <a:normAutofit/>
          </a:bodyPr>
          <a:lstStyle/>
          <a:p>
            <a:r>
              <a:rPr lang="en-ZA">
                <a:solidFill>
                  <a:schemeClr val="tx1"/>
                </a:solidFill>
              </a:rPr>
              <a:t>Flexible bio-compatible materials with low manufacturing cost </a:t>
            </a:r>
            <a:endParaRPr lang="en-ZA">
              <a:solidFill>
                <a:schemeClr val="tx1"/>
              </a:solidFill>
              <a:cs typeface="Calibri"/>
            </a:endParaRPr>
          </a:p>
        </p:txBody>
      </p:sp>
      <p:sp>
        <p:nvSpPr>
          <p:cNvPr id="20" name="Slide Number Placeholder 19">
            <a:extLst>
              <a:ext uri="{FF2B5EF4-FFF2-40B4-BE49-F238E27FC236}">
                <a16:creationId xmlns:a16="http://schemas.microsoft.com/office/drawing/2014/main" id="{3DD70FC9-BBF2-4AF1-9A64-0FB9216835C5}"/>
              </a:ext>
            </a:extLst>
          </p:cNvPr>
          <p:cNvSpPr>
            <a:spLocks noGrp="1"/>
          </p:cNvSpPr>
          <p:nvPr>
            <p:ph type="sldNum" sz="quarter" idx="4"/>
          </p:nvPr>
        </p:nvSpPr>
        <p:spPr/>
        <p:txBody>
          <a:bodyPr/>
          <a:lstStyle/>
          <a:p>
            <a:fld id="{8D1FC6F8-0BCD-47E9-9C64-690771D9C143}" type="slidenum">
              <a:rPr lang="en-US" smtClean="0">
                <a:solidFill>
                  <a:schemeClr val="tx1"/>
                </a:solidFill>
              </a:rPr>
              <a:pPr/>
              <a:t>4</a:t>
            </a:fld>
            <a:endParaRPr lang="en-US">
              <a:solidFill>
                <a:schemeClr val="tx1"/>
              </a:solidFill>
              <a:cs typeface="Calibri"/>
            </a:endParaRPr>
          </a:p>
        </p:txBody>
      </p:sp>
      <p:sp>
        <p:nvSpPr>
          <p:cNvPr id="37" name="Text Placeholder 96">
            <a:extLst>
              <a:ext uri="{FF2B5EF4-FFF2-40B4-BE49-F238E27FC236}">
                <a16:creationId xmlns:a16="http://schemas.microsoft.com/office/drawing/2014/main" id="{66983BF2-925D-4035-8F4E-A8E30BA122A0}"/>
              </a:ext>
            </a:extLst>
          </p:cNvPr>
          <p:cNvSpPr>
            <a:spLocks noGrp="1"/>
          </p:cNvSpPr>
          <p:nvPr>
            <p:ph type="body" sz="quarter" idx="21"/>
          </p:nvPr>
        </p:nvSpPr>
        <p:spPr>
          <a:xfrm>
            <a:off x="7572881" y="2570336"/>
            <a:ext cx="3008631" cy="348162"/>
          </a:xfrm>
        </p:spPr>
        <p:txBody>
          <a:bodyPr vert="horz" lIns="91440" tIns="45720" rIns="91440" bIns="45720" rtlCol="0" anchor="t">
            <a:normAutofit/>
          </a:bodyPr>
          <a:lstStyle/>
          <a:p>
            <a:r>
              <a:rPr lang="en-US" b="1">
                <a:solidFill>
                  <a:schemeClr val="tx1"/>
                </a:solidFill>
              </a:rPr>
              <a:t>True-wireless device</a:t>
            </a:r>
            <a:endParaRPr lang="en-US" b="1">
              <a:solidFill>
                <a:schemeClr val="tx1"/>
              </a:solidFill>
              <a:cs typeface="Calibri Light"/>
            </a:endParaRPr>
          </a:p>
        </p:txBody>
      </p:sp>
      <p:sp>
        <p:nvSpPr>
          <p:cNvPr id="38" name="Text Placeholder 95">
            <a:extLst>
              <a:ext uri="{FF2B5EF4-FFF2-40B4-BE49-F238E27FC236}">
                <a16:creationId xmlns:a16="http://schemas.microsoft.com/office/drawing/2014/main" id="{5984C078-3E3F-4FDA-9B36-B4A4D189AC8A}"/>
              </a:ext>
            </a:extLst>
          </p:cNvPr>
          <p:cNvSpPr>
            <a:spLocks noGrp="1"/>
          </p:cNvSpPr>
          <p:nvPr>
            <p:ph type="body" sz="quarter" idx="20"/>
          </p:nvPr>
        </p:nvSpPr>
        <p:spPr>
          <a:xfrm>
            <a:off x="7572881" y="2863645"/>
            <a:ext cx="3008630" cy="1095262"/>
          </a:xfrm>
        </p:spPr>
        <p:txBody>
          <a:bodyPr vert="horz" lIns="91440" tIns="45720" rIns="91440" bIns="45720" rtlCol="0" anchor="t">
            <a:noAutofit/>
          </a:bodyPr>
          <a:lstStyle/>
          <a:p>
            <a:r>
              <a:rPr lang="en-ZA">
                <a:solidFill>
                  <a:schemeClr val="tx1"/>
                </a:solidFill>
              </a:rPr>
              <a:t>Signal amplification and processing through an integrated microchip</a:t>
            </a:r>
            <a:endParaRPr lang="en-ZA">
              <a:solidFill>
                <a:schemeClr val="tx1"/>
              </a:solidFill>
              <a:cs typeface="Calibri"/>
            </a:endParaRPr>
          </a:p>
          <a:p>
            <a:r>
              <a:rPr lang="en-ZA">
                <a:solidFill>
                  <a:schemeClr val="tx1"/>
                </a:solidFill>
              </a:rPr>
              <a:t>No additional device</a:t>
            </a:r>
            <a:endParaRPr lang="en-ZA">
              <a:solidFill>
                <a:schemeClr val="tx1"/>
              </a:solidFill>
              <a:cs typeface="Calibri"/>
            </a:endParaRPr>
          </a:p>
          <a:p>
            <a:endParaRPr lang="en-ZA">
              <a:solidFill>
                <a:srgbClr val="F19D19"/>
              </a:solidFill>
            </a:endParaRPr>
          </a:p>
        </p:txBody>
      </p:sp>
      <p:sp>
        <p:nvSpPr>
          <p:cNvPr id="52" name="Text Placeholder 98">
            <a:extLst>
              <a:ext uri="{FF2B5EF4-FFF2-40B4-BE49-F238E27FC236}">
                <a16:creationId xmlns:a16="http://schemas.microsoft.com/office/drawing/2014/main" id="{E30F7069-41C9-4357-9727-ED94574782AE}"/>
              </a:ext>
            </a:extLst>
          </p:cNvPr>
          <p:cNvSpPr txBox="1">
            <a:spLocks/>
          </p:cNvSpPr>
          <p:nvPr/>
        </p:nvSpPr>
        <p:spPr>
          <a:xfrm>
            <a:off x="4190069" y="4943550"/>
            <a:ext cx="3008631" cy="34816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cap="none" spc="200" baseline="0">
                <a:solidFill>
                  <a:schemeClr val="accent6"/>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solidFill>
                  <a:schemeClr val="tx1"/>
                </a:solidFill>
              </a:rPr>
              <a:t>Photovoltaic cells</a:t>
            </a:r>
            <a:endParaRPr lang="en-US" b="1">
              <a:solidFill>
                <a:schemeClr val="tx1"/>
              </a:solidFill>
              <a:cs typeface="Calibri Light"/>
            </a:endParaRPr>
          </a:p>
        </p:txBody>
      </p:sp>
      <p:sp>
        <p:nvSpPr>
          <p:cNvPr id="53" name="Text Placeholder 97">
            <a:extLst>
              <a:ext uri="{FF2B5EF4-FFF2-40B4-BE49-F238E27FC236}">
                <a16:creationId xmlns:a16="http://schemas.microsoft.com/office/drawing/2014/main" id="{BCCF964E-2A79-4B4D-A178-650857CAC9AB}"/>
              </a:ext>
            </a:extLst>
          </p:cNvPr>
          <p:cNvSpPr txBox="1">
            <a:spLocks/>
          </p:cNvSpPr>
          <p:nvPr/>
        </p:nvSpPr>
        <p:spPr>
          <a:xfrm>
            <a:off x="4190069" y="5236859"/>
            <a:ext cx="3008630" cy="636682"/>
          </a:xfrm>
          <a:prstGeom prst="rect">
            <a:avLst/>
          </a:prstGeom>
        </p:spPr>
        <p:txBody>
          <a:bodyPr vert="horz" lIns="91440" tIns="45720" rIns="91440" bIns="45720" rtlCol="0" anchor="t">
            <a:noAutofit/>
          </a:bodyPr>
          <a:lstStyle>
            <a:lvl1pPr marL="0" indent="0" algn="l" defTabSz="914400" rtl="0" eaLnBrk="1" latinLnBrk="0" hangingPunct="1">
              <a:lnSpc>
                <a:spcPct val="150000"/>
              </a:lnSpc>
              <a:spcBef>
                <a:spcPts val="0"/>
              </a:spcBef>
              <a:buFont typeface="Arial" panose="020B0604020202020204" pitchFamily="34" charset="0"/>
              <a:buNone/>
              <a:defRPr sz="1400" kern="1200" cap="none" spc="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a:solidFill>
                  <a:schemeClr val="tx1"/>
                </a:solidFill>
              </a:rPr>
              <a:t>Electrode array excitable through Infrared light </a:t>
            </a:r>
            <a:endParaRPr lang="en-ZA">
              <a:solidFill>
                <a:schemeClr val="tx1"/>
              </a:solidFill>
              <a:cs typeface="Calibri"/>
            </a:endParaRPr>
          </a:p>
        </p:txBody>
      </p:sp>
      <p:pic>
        <p:nvPicPr>
          <p:cNvPr id="28" name="Graphique 27" descr="Sans fil avec un remplissage uni">
            <a:extLst>
              <a:ext uri="{FF2B5EF4-FFF2-40B4-BE49-F238E27FC236}">
                <a16:creationId xmlns:a16="http://schemas.microsoft.com/office/drawing/2014/main" id="{A2AC86F3-F275-493C-BA75-323A537A8D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82021" y="1845616"/>
            <a:ext cx="603505" cy="603505"/>
          </a:xfrm>
          <a:prstGeom prst="rect">
            <a:avLst/>
          </a:prstGeom>
        </p:spPr>
      </p:pic>
      <p:pic>
        <p:nvPicPr>
          <p:cNvPr id="30" name="Graphique 29" descr="Panneaux solaires avec un remplissage uni">
            <a:extLst>
              <a:ext uri="{FF2B5EF4-FFF2-40B4-BE49-F238E27FC236}">
                <a16:creationId xmlns:a16="http://schemas.microsoft.com/office/drawing/2014/main" id="{29C48053-8BCE-48A2-A75D-2BE0B5B1CB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21004" y="4218830"/>
            <a:ext cx="603505" cy="603505"/>
          </a:xfrm>
          <a:prstGeom prst="rect">
            <a:avLst/>
          </a:prstGeom>
        </p:spPr>
      </p:pic>
      <p:pic>
        <p:nvPicPr>
          <p:cNvPr id="3" name="Graphique 2" descr="Médical avec un remplissage uni">
            <a:extLst>
              <a:ext uri="{FF2B5EF4-FFF2-40B4-BE49-F238E27FC236}">
                <a16:creationId xmlns:a16="http://schemas.microsoft.com/office/drawing/2014/main" id="{092FE74F-7E94-41C4-AB52-F7D8A1134DF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72881" y="4218830"/>
            <a:ext cx="664773" cy="664773"/>
          </a:xfrm>
          <a:prstGeom prst="rect">
            <a:avLst/>
          </a:prstGeom>
        </p:spPr>
      </p:pic>
      <p:pic>
        <p:nvPicPr>
          <p:cNvPr id="6" name="Graphique 5">
            <a:extLst>
              <a:ext uri="{FF2B5EF4-FFF2-40B4-BE49-F238E27FC236}">
                <a16:creationId xmlns:a16="http://schemas.microsoft.com/office/drawing/2014/main" id="{6F8B7A68-1812-47F2-ACE9-58C5A98D2B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321004" y="1865749"/>
            <a:ext cx="664773" cy="583372"/>
          </a:xfrm>
          <a:prstGeom prst="rect">
            <a:avLst/>
          </a:prstGeom>
        </p:spPr>
      </p:pic>
      <p:sp>
        <p:nvSpPr>
          <p:cNvPr id="16" name="ZoneTexte 15">
            <a:extLst>
              <a:ext uri="{FF2B5EF4-FFF2-40B4-BE49-F238E27FC236}">
                <a16:creationId xmlns:a16="http://schemas.microsoft.com/office/drawing/2014/main" id="{DEB3F47A-B4BC-4197-AD22-7D13FE272EA1}"/>
              </a:ext>
            </a:extLst>
          </p:cNvPr>
          <p:cNvSpPr txBox="1"/>
          <p:nvPr/>
        </p:nvSpPr>
        <p:spPr>
          <a:xfrm>
            <a:off x="10974941" y="6366901"/>
            <a:ext cx="1217059" cy="369332"/>
          </a:xfrm>
          <a:prstGeom prst="rect">
            <a:avLst/>
          </a:prstGeom>
          <a:noFill/>
        </p:spPr>
        <p:txBody>
          <a:bodyPr vert="horz" wrap="square" rtlCol="0">
            <a:spAutoFit/>
          </a:bodyPr>
          <a:lstStyle/>
          <a:p>
            <a:r>
              <a:rPr lang="fr-CH"/>
              <a:t>redinal.ch</a:t>
            </a:r>
            <a:endParaRPr lang="fr-FR"/>
          </a:p>
        </p:txBody>
      </p:sp>
    </p:spTree>
    <p:extLst>
      <p:ext uri="{BB962C8B-B14F-4D97-AF65-F5344CB8AC3E}">
        <p14:creationId xmlns:p14="http://schemas.microsoft.com/office/powerpoint/2010/main" val="123785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7">
                                            <p:txEl>
                                              <p:pRg st="0" end="0"/>
                                            </p:txEl>
                                          </p:spTgt>
                                        </p:tgtEl>
                                        <p:attrNameLst>
                                          <p:attrName>style.visibility</p:attrName>
                                        </p:attrNameLst>
                                      </p:cBhvr>
                                      <p:to>
                                        <p:strVal val="visible"/>
                                      </p:to>
                                    </p:set>
                                    <p:animEffect transition="in" filter="fade">
                                      <p:cBhvr>
                                        <p:cTn id="21" dur="500"/>
                                        <p:tgtEl>
                                          <p:spTgt spid="37">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8">
                                            <p:txEl>
                                              <p:pRg st="0" end="0"/>
                                            </p:txEl>
                                          </p:spTgt>
                                        </p:tgtEl>
                                        <p:attrNameLst>
                                          <p:attrName>style.visibility</p:attrName>
                                        </p:attrNameLst>
                                      </p:cBhvr>
                                      <p:to>
                                        <p:strVal val="visible"/>
                                      </p:to>
                                    </p:set>
                                    <p:animEffect transition="in" filter="fade">
                                      <p:cBhvr>
                                        <p:cTn id="24" dur="500"/>
                                        <p:tgtEl>
                                          <p:spTgt spid="38">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8">
                                            <p:txEl>
                                              <p:pRg st="1" end="1"/>
                                            </p:txEl>
                                          </p:spTgt>
                                        </p:tgtEl>
                                        <p:attrNameLst>
                                          <p:attrName>style.visibility</p:attrName>
                                        </p:attrNameLst>
                                      </p:cBhvr>
                                      <p:to>
                                        <p:strVal val="visible"/>
                                      </p:to>
                                    </p:set>
                                    <p:animEffect transition="in" filter="fade">
                                      <p:cBhvr>
                                        <p:cTn id="27" dur="500"/>
                                        <p:tgtEl>
                                          <p:spTgt spid="3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0">
                                            <p:txEl>
                                              <p:pRg st="0" end="0"/>
                                            </p:txEl>
                                          </p:spTgt>
                                        </p:tgtEl>
                                        <p:attrNameLst>
                                          <p:attrName>style.visibility</p:attrName>
                                        </p:attrNameLst>
                                      </p:cBhvr>
                                      <p:to>
                                        <p:strVal val="visible"/>
                                      </p:to>
                                    </p:set>
                                    <p:animEffect transition="in" filter="fade">
                                      <p:cBhvr>
                                        <p:cTn id="32" dur="500"/>
                                        <p:tgtEl>
                                          <p:spTgt spid="100">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01">
                                            <p:txEl>
                                              <p:pRg st="0" end="0"/>
                                            </p:txEl>
                                          </p:spTgt>
                                        </p:tgtEl>
                                        <p:attrNameLst>
                                          <p:attrName>style.visibility</p:attrName>
                                        </p:attrNameLst>
                                      </p:cBhvr>
                                      <p:to>
                                        <p:strVal val="visible"/>
                                      </p:to>
                                    </p:set>
                                    <p:animEffect transition="in" filter="fade">
                                      <p:cBhvr>
                                        <p:cTn id="35" dur="500"/>
                                        <p:tgtEl>
                                          <p:spTgt spid="101">
                                            <p:txEl>
                                              <p:pRg st="0" end="0"/>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uild="p"/>
      <p:bldP spid="100" grpId="0" build="p"/>
      <p:bldP spid="37" grpId="0" build="p"/>
      <p:bldP spid="38" grpId="0" uiExpand="1" build="p"/>
      <p:bldP spid="52" grpId="0"/>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89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D2BC79-E7F2-4BBF-A74F-3E0AF7A7A600}"/>
              </a:ext>
            </a:extLst>
          </p:cNvPr>
          <p:cNvSpPr>
            <a:spLocks noGrp="1"/>
          </p:cNvSpPr>
          <p:nvPr>
            <p:ph type="sldNum" sz="quarter" idx="4"/>
          </p:nvPr>
        </p:nvSpPr>
        <p:spPr/>
        <p:txBody>
          <a:bodyPr/>
          <a:lstStyle/>
          <a:p>
            <a:fld id="{8D1FC6F8-0BCD-47E9-9C64-690771D9C143}" type="slidenum">
              <a:rPr lang="en-US" smtClean="0">
                <a:solidFill>
                  <a:schemeClr val="tx1"/>
                </a:solidFill>
              </a:rPr>
              <a:pPr/>
              <a:t>5</a:t>
            </a:fld>
            <a:endParaRPr lang="en-US">
              <a:solidFill>
                <a:schemeClr val="tx1"/>
              </a:solidFill>
              <a:cs typeface="Calibri"/>
            </a:endParaRPr>
          </a:p>
        </p:txBody>
      </p:sp>
      <p:graphicFrame>
        <p:nvGraphicFramePr>
          <p:cNvPr id="65" name="Content Placeholder 39">
            <a:extLst>
              <a:ext uri="{FF2B5EF4-FFF2-40B4-BE49-F238E27FC236}">
                <a16:creationId xmlns:a16="http://schemas.microsoft.com/office/drawing/2014/main" id="{4C98107F-CC81-4E0A-B5EE-74BBF1C267E0}"/>
              </a:ext>
            </a:extLst>
          </p:cNvPr>
          <p:cNvGraphicFramePr>
            <a:graphicFrameLocks/>
          </p:cNvGraphicFramePr>
          <p:nvPr/>
        </p:nvGraphicFramePr>
        <p:xfrm>
          <a:off x="2458357" y="1597802"/>
          <a:ext cx="8596310" cy="4352148"/>
        </p:xfrm>
        <a:graphic>
          <a:graphicData uri="http://schemas.openxmlformats.org/drawingml/2006/table">
            <a:tbl>
              <a:tblPr firstRow="1" bandRow="1">
                <a:tableStyleId>{68D230F3-CF80-4859-8CE7-A43EE81993B5}</a:tableStyleId>
              </a:tblPr>
              <a:tblGrid>
                <a:gridCol w="1915680">
                  <a:extLst>
                    <a:ext uri="{9D8B030D-6E8A-4147-A177-3AD203B41FA5}">
                      <a16:colId xmlns:a16="http://schemas.microsoft.com/office/drawing/2014/main" val="1517755082"/>
                    </a:ext>
                  </a:extLst>
                </a:gridCol>
                <a:gridCol w="1731288">
                  <a:extLst>
                    <a:ext uri="{9D8B030D-6E8A-4147-A177-3AD203B41FA5}">
                      <a16:colId xmlns:a16="http://schemas.microsoft.com/office/drawing/2014/main" val="2446386500"/>
                    </a:ext>
                  </a:extLst>
                </a:gridCol>
                <a:gridCol w="1671069">
                  <a:extLst>
                    <a:ext uri="{9D8B030D-6E8A-4147-A177-3AD203B41FA5}">
                      <a16:colId xmlns:a16="http://schemas.microsoft.com/office/drawing/2014/main" val="3308918160"/>
                    </a:ext>
                  </a:extLst>
                </a:gridCol>
                <a:gridCol w="1644131">
                  <a:extLst>
                    <a:ext uri="{9D8B030D-6E8A-4147-A177-3AD203B41FA5}">
                      <a16:colId xmlns:a16="http://schemas.microsoft.com/office/drawing/2014/main" val="1854486728"/>
                    </a:ext>
                  </a:extLst>
                </a:gridCol>
                <a:gridCol w="1634142">
                  <a:extLst>
                    <a:ext uri="{9D8B030D-6E8A-4147-A177-3AD203B41FA5}">
                      <a16:colId xmlns:a16="http://schemas.microsoft.com/office/drawing/2014/main" val="1808496511"/>
                    </a:ext>
                  </a:extLst>
                </a:gridCol>
              </a:tblGrid>
              <a:tr h="437154">
                <a:tc>
                  <a:txBody>
                    <a:bodyPr/>
                    <a:lstStyle/>
                    <a:p>
                      <a:pPr algn="r"/>
                      <a:endParaRPr lang="en-US" sz="2000" b="1" cap="all" spc="400" baseline="0">
                        <a:ln>
                          <a:noFill/>
                        </a:ln>
                        <a:solidFill>
                          <a:srgbClr val="FF0000"/>
                        </a:solidFill>
                        <a:latin typeface="+mj-lt"/>
                      </a:endParaRP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D3122D"/>
                      </a:solidFill>
                      <a:prstDash val="solid"/>
                      <a:round/>
                      <a:headEnd type="none" w="med" len="med"/>
                      <a:tailEnd type="none" w="med" len="med"/>
                    </a:lnT>
                    <a:lnB w="12700" cap="flat" cmpd="sng" algn="ctr">
                      <a:solidFill>
                        <a:srgbClr val="D3122D"/>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ctr"/>
                      <a:r>
                        <a:rPr lang="en-US" sz="1600" b="1" cap="all" spc="200" baseline="0">
                          <a:ln>
                            <a:noFill/>
                          </a:ln>
                          <a:solidFill>
                            <a:srgbClr val="D3122D"/>
                          </a:solidFill>
                          <a:latin typeface="+mj-lt"/>
                        </a:rPr>
                        <a:t>Argus II</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D3122D"/>
                      </a:solidFill>
                      <a:prstDash val="solid"/>
                      <a:round/>
                      <a:headEnd type="none" w="med" len="med"/>
                      <a:tailEnd type="none" w="med" len="med"/>
                    </a:lnT>
                    <a:lnB w="12700" cap="flat" cmpd="sng" algn="ctr">
                      <a:solidFill>
                        <a:srgbClr val="D3122D"/>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ctr"/>
                      <a:r>
                        <a:rPr lang="en-US" sz="1600" b="1" cap="all" spc="200" baseline="0">
                          <a:ln>
                            <a:noFill/>
                          </a:ln>
                          <a:solidFill>
                            <a:srgbClr val="D3122D"/>
                          </a:solidFill>
                          <a:latin typeface="+mj-lt"/>
                        </a:rPr>
                        <a:t>Iris ii</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D3122D"/>
                      </a:solidFill>
                      <a:prstDash val="solid"/>
                      <a:round/>
                      <a:headEnd type="none" w="med" len="med"/>
                      <a:tailEnd type="none" w="med" len="med"/>
                    </a:lnT>
                    <a:lnB w="12700" cap="flat" cmpd="sng" algn="ctr">
                      <a:solidFill>
                        <a:srgbClr val="D3122D"/>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ctr"/>
                      <a:r>
                        <a:rPr lang="en-US" sz="1600" b="1" cap="all" spc="200" baseline="0">
                          <a:ln>
                            <a:noFill/>
                          </a:ln>
                          <a:solidFill>
                            <a:srgbClr val="D3122D"/>
                          </a:solidFill>
                          <a:latin typeface="+mj-lt"/>
                        </a:rPr>
                        <a:t>prima</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D3122D"/>
                      </a:solidFill>
                      <a:prstDash val="solid"/>
                      <a:round/>
                      <a:headEnd type="none" w="med" len="med"/>
                      <a:tailEnd type="none" w="med" len="med"/>
                    </a:lnT>
                    <a:lnB w="12700" cap="flat" cmpd="sng" algn="ctr">
                      <a:solidFill>
                        <a:srgbClr val="D3122D"/>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ctr"/>
                      <a:r>
                        <a:rPr lang="en-US" sz="1600" b="1" cap="all" spc="200" baseline="0">
                          <a:ln>
                            <a:noFill/>
                          </a:ln>
                          <a:solidFill>
                            <a:srgbClr val="D3122D"/>
                          </a:solidFill>
                          <a:latin typeface="+mj-lt"/>
                        </a:rPr>
                        <a:t>Redinal</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solidFill>
                        <a:srgbClr val="D3122D"/>
                      </a:solidFill>
                      <a:prstDash val="solid"/>
                      <a:round/>
                      <a:headEnd type="none" w="med" len="med"/>
                      <a:tailEnd type="none" w="med" len="med"/>
                    </a:lnT>
                    <a:lnB w="12700" cap="flat" cmpd="sng" algn="ctr">
                      <a:solidFill>
                        <a:srgbClr val="D3122D"/>
                      </a:solid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3100351803"/>
                  </a:ext>
                </a:extLst>
              </a:tr>
              <a:tr h="376612">
                <a:tc>
                  <a:txBody>
                    <a:bodyPr/>
                    <a:lstStyle/>
                    <a:p>
                      <a:pPr algn="l" rtl="0" fontAlgn="base"/>
                      <a:r>
                        <a:rPr lang="en-US" sz="1400" b="1" u="none" strike="noStrike">
                          <a:solidFill>
                            <a:schemeClr val="tx1"/>
                          </a:solidFill>
                          <a:effectLst/>
                        </a:rPr>
                        <a:t>True-wireless device</a:t>
                      </a:r>
                      <a:r>
                        <a:rPr lang="en-US" sz="1400" b="1">
                          <a:solidFill>
                            <a:schemeClr val="tx1"/>
                          </a:solidFill>
                          <a:effectLst/>
                        </a:rPr>
                        <a:t>​</a:t>
                      </a:r>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122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r" rtl="0" fontAlgn="base"/>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122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r" rtl="0" fontAlgn="base"/>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122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r" rtl="0" fontAlgn="base"/>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122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r" rtl="0" fontAlgn="base"/>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122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2801628125"/>
                  </a:ext>
                </a:extLst>
              </a:tr>
              <a:tr h="378748">
                <a:tc>
                  <a:txBody>
                    <a:bodyPr/>
                    <a:lstStyle/>
                    <a:p>
                      <a:pPr algn="l" rtl="0" fontAlgn="base"/>
                      <a:r>
                        <a:rPr lang="en-US" sz="1400" b="1" u="none" strike="noStrike">
                          <a:solidFill>
                            <a:schemeClr val="tx1"/>
                          </a:solidFill>
                          <a:effectLst/>
                        </a:rPr>
                        <a:t>All integrated implant</a:t>
                      </a:r>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r" rtl="0" fontAlgn="base"/>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r" rtl="0" fontAlgn="base"/>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r" rtl="0" fontAlgn="base"/>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r" rtl="0" fontAlgn="base"/>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3635382780"/>
                  </a:ext>
                </a:extLst>
              </a:tr>
              <a:tr h="378747">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400" b="1" u="none" strike="noStrike">
                          <a:solidFill>
                            <a:schemeClr val="tx1"/>
                          </a:solidFill>
                          <a:effectLst/>
                        </a:rPr>
                        <a:t>IR input signal</a:t>
                      </a:r>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r" rtl="0" fontAlgn="base"/>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r" rtl="0" fontAlgn="base"/>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r" rtl="0" fontAlgn="base"/>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r" rtl="0" fontAlgn="base"/>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2282084003"/>
                  </a:ext>
                </a:extLst>
              </a:tr>
              <a:tr h="378748">
                <a:tc>
                  <a:txBody>
                    <a:bodyPr/>
                    <a:lstStyle/>
                    <a:p>
                      <a:pPr algn="l" rtl="0" fontAlgn="base"/>
                      <a:r>
                        <a:rPr lang="en-US" sz="1400" b="1" i="0" u="none" strike="noStrike">
                          <a:solidFill>
                            <a:schemeClr val="tx1"/>
                          </a:solidFill>
                          <a:effectLst/>
                          <a:latin typeface="+mn-lt"/>
                        </a:rPr>
                        <a:t>Quick surgery </a:t>
                      </a:r>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r" rtl="0" fontAlgn="base"/>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r" rtl="0" fontAlgn="base"/>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r" rtl="0" fontAlgn="base"/>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r" rtl="0" fontAlgn="base"/>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1849756459"/>
                  </a:ext>
                </a:extLst>
              </a:tr>
              <a:tr h="378748">
                <a:tc>
                  <a:txBody>
                    <a:bodyPr/>
                    <a:lstStyle/>
                    <a:p>
                      <a:pPr algn="l" rtl="0" fontAlgn="base"/>
                      <a:r>
                        <a:rPr lang="en-US" sz="1400" b="1" i="0">
                          <a:solidFill>
                            <a:schemeClr val="tx1"/>
                          </a:solidFill>
                          <a:effectLst/>
                          <a:latin typeface="+mn-lt"/>
                        </a:rPr>
                        <a:t>Photovoltaic cells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r" rtl="0" fontAlgn="base"/>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r" rtl="0" fontAlgn="base"/>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r" rtl="0" fontAlgn="base"/>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r" rtl="0" fontAlgn="base"/>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1197330648"/>
                  </a:ext>
                </a:extLst>
              </a:tr>
              <a:tr h="160020">
                <a:tc gridSpan="5">
                  <a:txBody>
                    <a:bodyPr/>
                    <a:lstStyle/>
                    <a:p>
                      <a:pPr algn="l" rtl="0" fontAlgn="base"/>
                      <a:endParaRPr lang="en-US" sz="1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3122D"/>
                      </a:solidFill>
                      <a:prstDash val="solid"/>
                      <a:round/>
                      <a:headEnd type="none" w="med" len="med"/>
                      <a:tailEnd type="none" w="med" len="med"/>
                    </a:lnB>
                    <a:lnTlToBr w="12700" cmpd="sng">
                      <a:noFill/>
                      <a:prstDash val="solid"/>
                    </a:lnTlToBr>
                    <a:lnBlToTr w="12700" cmpd="sng">
                      <a:noFill/>
                      <a:prstDash val="solid"/>
                    </a:lnBlToTr>
                    <a:solidFill>
                      <a:srgbClr val="FDFDFD"/>
                    </a:solidFill>
                  </a:tcPr>
                </a:tc>
                <a:tc hMerge="1">
                  <a:txBody>
                    <a:bodyPr/>
                    <a:lstStyle/>
                    <a:p>
                      <a:pPr algn="r" rtl="0" fontAlgn="base"/>
                      <a:endParaRPr lang="en-US" sz="1200" b="0"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9FF"/>
                    </a:solidFill>
                  </a:tcPr>
                </a:tc>
                <a:tc hMerge="1">
                  <a:txBody>
                    <a:bodyPr/>
                    <a:lstStyle/>
                    <a:p>
                      <a:pPr algn="r" rtl="0" fontAlgn="base"/>
                      <a:endParaRPr lang="en-US" sz="1200" b="0"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9FF"/>
                    </a:solidFill>
                  </a:tcPr>
                </a:tc>
                <a:tc hMerge="1">
                  <a:txBody>
                    <a:bodyPr/>
                    <a:lstStyle/>
                    <a:p>
                      <a:pPr algn="r" rtl="0" fontAlgn="base"/>
                      <a:endParaRPr lang="en-US" sz="1200" b="0"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9FF"/>
                    </a:solidFill>
                  </a:tcPr>
                </a:tc>
                <a:tc hMerge="1">
                  <a:txBody>
                    <a:bodyPr/>
                    <a:lstStyle/>
                    <a:p>
                      <a:pPr algn="r" rtl="0" fontAlgn="base"/>
                      <a:endParaRPr lang="en-US" sz="1200" b="0"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9F9FF"/>
                    </a:solidFill>
                  </a:tcPr>
                </a:tc>
                <a:extLst>
                  <a:ext uri="{0D108BD9-81ED-4DB2-BD59-A6C34878D82A}">
                    <a16:rowId xmlns:a16="http://schemas.microsoft.com/office/drawing/2014/main" val="1664884954"/>
                  </a:ext>
                </a:extLst>
              </a:tr>
              <a:tr h="160020">
                <a:tc gridSpan="5">
                  <a:txBody>
                    <a:bodyPr/>
                    <a:lstStyle/>
                    <a:p>
                      <a:pPr algn="l" rtl="0" fontAlgn="base"/>
                      <a:endParaRPr lang="en-US" sz="1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3122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851046638"/>
                  </a:ext>
                </a:extLst>
              </a:tr>
              <a:tr h="400135">
                <a:tc>
                  <a:txBody>
                    <a:bodyPr/>
                    <a:lstStyle/>
                    <a:p>
                      <a:pPr algn="l" rtl="0" fontAlgn="base"/>
                      <a:r>
                        <a:rPr lang="en-US" sz="1400" b="1" i="0">
                          <a:solidFill>
                            <a:schemeClr val="tx1"/>
                          </a:solidFill>
                          <a:effectLst/>
                          <a:latin typeface="+mn-lt"/>
                        </a:rPr>
                        <a:t>Number of electrodes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ctr" rtl="0" fontAlgn="base"/>
                      <a:r>
                        <a:rPr lang="en-US" sz="1400" b="1" i="0">
                          <a:solidFill>
                            <a:schemeClr val="tx1"/>
                          </a:solidFill>
                          <a:effectLst/>
                          <a:latin typeface="+mn-lt"/>
                        </a:rPr>
                        <a:t>60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ctr" rtl="0" fontAlgn="base"/>
                      <a:r>
                        <a:rPr lang="en-US" sz="1400" b="1" i="0">
                          <a:solidFill>
                            <a:schemeClr val="tx1"/>
                          </a:solidFill>
                          <a:effectLst/>
                          <a:latin typeface="+mn-lt"/>
                        </a:rPr>
                        <a:t>150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ctr" rtl="0" fontAlgn="base"/>
                      <a:r>
                        <a:rPr lang="en-US" sz="1400" b="1" i="0">
                          <a:solidFill>
                            <a:schemeClr val="tx1"/>
                          </a:solidFill>
                          <a:effectLst/>
                          <a:latin typeface="+mn-lt"/>
                        </a:rPr>
                        <a:t>378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ctr" rtl="0" fontAlgn="base"/>
                      <a:r>
                        <a:rPr lang="en-US" sz="1400" b="1" i="0">
                          <a:solidFill>
                            <a:schemeClr val="tx1"/>
                          </a:solidFill>
                          <a:effectLst/>
                          <a:latin typeface="+mn-lt"/>
                        </a:rPr>
                        <a:t>10,500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2930554265"/>
                  </a:ext>
                </a:extLst>
              </a:tr>
              <a:tr h="400135">
                <a:tc>
                  <a:txBody>
                    <a:bodyPr/>
                    <a:lstStyle/>
                    <a:p>
                      <a:pPr algn="l" rtl="0" fontAlgn="base"/>
                      <a:r>
                        <a:rPr lang="en-US" sz="1400" b="1" i="0" u="none" strike="noStrike">
                          <a:solidFill>
                            <a:schemeClr val="tx1"/>
                          </a:solidFill>
                          <a:effectLst/>
                          <a:latin typeface="+mn-lt"/>
                        </a:rPr>
                        <a:t>Relative acuity score</a:t>
                      </a:r>
                      <a:endParaRPr lang="en-US" sz="1400" b="1" i="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ctr" rtl="0" fontAlgn="base"/>
                      <a:r>
                        <a:rPr lang="en-US" sz="1400" b="1" i="0">
                          <a:solidFill>
                            <a:schemeClr val="tx1"/>
                          </a:solidFill>
                          <a:effectLst/>
                          <a:latin typeface="+mn-lt"/>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ctr" rtl="0" fontAlgn="base"/>
                      <a:r>
                        <a:rPr lang="en-US" sz="1400" b="1" i="0">
                          <a:solidFill>
                            <a:schemeClr val="tx1"/>
                          </a:solidFill>
                          <a:effectLst/>
                          <a:latin typeface="+mn-lt"/>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ctr" rtl="0" fontAlgn="base"/>
                      <a:r>
                        <a:rPr lang="en-US" sz="1400" b="1" i="0">
                          <a:solidFill>
                            <a:schemeClr val="tx1"/>
                          </a:solidFill>
                          <a:effectLst/>
                          <a:latin typeface="+mn-lt"/>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ctr" rtl="0" fontAlgn="base"/>
                      <a:r>
                        <a:rPr lang="en-US" sz="1400" b="1" i="0">
                          <a:solidFill>
                            <a:schemeClr val="tx1"/>
                          </a:solidFill>
                          <a:effectLst/>
                          <a:latin typeface="+mn-lt"/>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4151575269"/>
                  </a:ext>
                </a:extLst>
              </a:tr>
              <a:tr h="384921">
                <a:tc>
                  <a:txBody>
                    <a:bodyPr/>
                    <a:lstStyle/>
                    <a:p>
                      <a:pPr algn="l" rtl="0" fontAlgn="base"/>
                      <a:r>
                        <a:rPr lang="en-US" sz="1400" b="1" i="0">
                          <a:solidFill>
                            <a:schemeClr val="tx1"/>
                          </a:solidFill>
                          <a:effectLst/>
                          <a:latin typeface="+mn-lt"/>
                        </a:rPr>
                        <a:t>Lifetime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ctr" rtl="0" fontAlgn="auto"/>
                      <a:r>
                        <a:rPr lang="en-US" sz="1400" b="1" i="0" u="none" strike="noStrike">
                          <a:solidFill>
                            <a:schemeClr val="tx1"/>
                          </a:solidFill>
                          <a:effectLst/>
                          <a:latin typeface="+mn-lt"/>
                        </a:rPr>
                        <a:t>10 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ctr" rtl="0" fontAlgn="auto"/>
                      <a:r>
                        <a:rPr lang="en-US" sz="1400" b="1" i="0" u="none" strike="noStrike">
                          <a:solidFill>
                            <a:schemeClr val="tx1"/>
                          </a:solidFill>
                          <a:effectLst/>
                          <a:latin typeface="+mn-lt"/>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ctr" rtl="0" fontAlgn="auto"/>
                      <a:r>
                        <a:rPr lang="en-US" sz="1400" b="1" i="0" u="none" strike="noStrike">
                          <a:solidFill>
                            <a:schemeClr val="tx1"/>
                          </a:solidFill>
                          <a:effectLst/>
                          <a:latin typeface="+mn-lt"/>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ctr" rtl="0" fontAlgn="auto"/>
                      <a:r>
                        <a:rPr lang="en-US" sz="1400" b="1" i="0" u="none" strike="noStrike">
                          <a:solidFill>
                            <a:schemeClr val="tx1"/>
                          </a:solidFill>
                          <a:effectLst/>
                          <a:latin typeface="+mn-lt"/>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2110867358"/>
                  </a:ext>
                </a:extLst>
              </a:tr>
              <a:tr h="376326">
                <a:tc>
                  <a:txBody>
                    <a:bodyPr/>
                    <a:lstStyle/>
                    <a:p>
                      <a:pPr algn="l" rtl="0" fontAlgn="base"/>
                      <a:r>
                        <a:rPr lang="en-US" sz="1400" b="1" u="none" strike="noStrike" cap="all" spc="200" baseline="0">
                          <a:solidFill>
                            <a:schemeClr val="tx1"/>
                          </a:solidFill>
                          <a:effectLst/>
                          <a:latin typeface="+mn-lt"/>
                        </a:rPr>
                        <a:t>Price per year (total)</a:t>
                      </a:r>
                      <a:endParaRPr lang="en-US" sz="1400" b="1" i="0" cap="all" spc="200" baseline="0">
                        <a:solidFill>
                          <a:schemeClr val="tx1"/>
                        </a:solidFill>
                        <a:effectLst/>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ctr" rtl="0" fontAlgn="b"/>
                      <a:r>
                        <a:rPr lang="fr-FR" sz="1400" b="1">
                          <a:solidFill>
                            <a:srgbClr val="202122"/>
                          </a:solidFill>
                          <a:effectLst/>
                          <a:latin typeface="+mn-lt"/>
                        </a:rPr>
                        <a:t>15,000</a:t>
                      </a:r>
                    </a:p>
                    <a:p>
                      <a:pPr algn="ctr" rtl="0" fontAlgn="b"/>
                      <a:r>
                        <a:rPr lang="fr-FR" sz="1400" b="1">
                          <a:solidFill>
                            <a:srgbClr val="202122"/>
                          </a:solidFill>
                          <a:effectLst/>
                          <a:latin typeface="+mn-lt"/>
                        </a:rPr>
                        <a:t>(150,000)</a:t>
                      </a:r>
                    </a:p>
                  </a:txBody>
                  <a:tcPr marL="28575" marR="28575" marT="19050" marB="190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ctr" rtl="0" fontAlgn="b"/>
                      <a:r>
                        <a:rPr lang="fr-FR" sz="1400" b="1">
                          <a:effectLst/>
                          <a:latin typeface="+mn-lt"/>
                        </a:rPr>
                        <a:t>30,000</a:t>
                      </a:r>
                    </a:p>
                    <a:p>
                      <a:pPr algn="ctr" rtl="0" fontAlgn="b"/>
                      <a:r>
                        <a:rPr lang="fr-FR" sz="1400" b="1">
                          <a:effectLst/>
                          <a:latin typeface="+mn-lt"/>
                        </a:rPr>
                        <a:t>(90,000)</a:t>
                      </a:r>
                    </a:p>
                  </a:txBody>
                  <a:tcPr marL="28575" marR="28575" marT="19050" marB="190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ctr" rtl="0" fontAlgn="b"/>
                      <a:r>
                        <a:rPr lang="fr-FR" sz="1400" b="1">
                          <a:effectLst/>
                          <a:latin typeface="+mn-lt"/>
                        </a:rPr>
                        <a:t>?</a:t>
                      </a:r>
                    </a:p>
                  </a:txBody>
                  <a:tcPr marL="28575" marR="28575" marT="19050" marB="190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tc>
                  <a:txBody>
                    <a:bodyPr/>
                    <a:lstStyle/>
                    <a:p>
                      <a:pPr algn="ctr" rtl="0" fontAlgn="b"/>
                      <a:r>
                        <a:rPr lang="fr-FR" sz="1400" b="1">
                          <a:effectLst/>
                          <a:latin typeface="+mn-lt"/>
                        </a:rPr>
                        <a:t>10,000</a:t>
                      </a:r>
                    </a:p>
                    <a:p>
                      <a:pPr algn="ctr" rtl="0" fontAlgn="b"/>
                      <a:r>
                        <a:rPr lang="fr-FR" sz="1400" b="1">
                          <a:effectLst/>
                          <a:latin typeface="+mn-lt"/>
                        </a:rPr>
                        <a:t>(20,000)</a:t>
                      </a:r>
                    </a:p>
                  </a:txBody>
                  <a:tcPr marL="28575" marR="28575" marT="19050" marB="1905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FDFD"/>
                    </a:solidFill>
                  </a:tcPr>
                </a:tc>
                <a:extLst>
                  <a:ext uri="{0D108BD9-81ED-4DB2-BD59-A6C34878D82A}">
                    <a16:rowId xmlns:a16="http://schemas.microsoft.com/office/drawing/2014/main" val="3098074008"/>
                  </a:ext>
                </a:extLst>
              </a:tr>
            </a:tbl>
          </a:graphicData>
        </a:graphic>
      </p:graphicFrame>
      <p:pic>
        <p:nvPicPr>
          <p:cNvPr id="1026" name="Picture 2">
            <a:extLst>
              <a:ext uri="{FF2B5EF4-FFF2-40B4-BE49-F238E27FC236}">
                <a16:creationId xmlns:a16="http://schemas.microsoft.com/office/drawing/2014/main" id="{1DE693E1-E8A4-4361-9503-169DFDE5B98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84" b="16000"/>
          <a:stretch/>
        </p:blipFill>
        <p:spPr bwMode="auto">
          <a:xfrm>
            <a:off x="4371975" y="847156"/>
            <a:ext cx="1724025" cy="7163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F442DB07-434B-46C3-A042-CE32686FF43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729" t="27405" r="19271" b="26530"/>
          <a:stretch/>
        </p:blipFill>
        <p:spPr bwMode="auto">
          <a:xfrm>
            <a:off x="6096001" y="961442"/>
            <a:ext cx="1664356" cy="567753"/>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a:extLst>
              <a:ext uri="{FF2B5EF4-FFF2-40B4-BE49-F238E27FC236}">
                <a16:creationId xmlns:a16="http://schemas.microsoft.com/office/drawing/2014/main" id="{2E607613-F1D6-47C3-A3E9-22DF046483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729" t="27405" r="19271" b="26530"/>
          <a:stretch/>
        </p:blipFill>
        <p:spPr bwMode="auto">
          <a:xfrm>
            <a:off x="7794626" y="995775"/>
            <a:ext cx="1664356" cy="567753"/>
          </a:xfrm>
          <a:prstGeom prst="rect">
            <a:avLst/>
          </a:prstGeom>
          <a:noFill/>
          <a:extLst>
            <a:ext uri="{909E8E84-426E-40DD-AFC4-6F175D3DCCD1}">
              <a14:hiddenFill xmlns:a14="http://schemas.microsoft.com/office/drawing/2010/main">
                <a:solidFill>
                  <a:srgbClr val="FFFFFF"/>
                </a:solidFill>
              </a14:hiddenFill>
            </a:ext>
          </a:extLst>
        </p:spPr>
      </p:pic>
      <p:pic>
        <p:nvPicPr>
          <p:cNvPr id="73" name="Image 72">
            <a:extLst>
              <a:ext uri="{FF2B5EF4-FFF2-40B4-BE49-F238E27FC236}">
                <a16:creationId xmlns:a16="http://schemas.microsoft.com/office/drawing/2014/main" id="{82FFFAF8-2D4D-4DE5-A5A9-5F30FFE4C98D}"/>
              </a:ext>
            </a:extLst>
          </p:cNvPr>
          <p:cNvPicPr>
            <a:picLocks noChangeAspect="1"/>
          </p:cNvPicPr>
          <p:nvPr/>
        </p:nvPicPr>
        <p:blipFill rotWithShape="1">
          <a:blip r:embed="rId5"/>
          <a:srcRect b="38337"/>
          <a:stretch/>
        </p:blipFill>
        <p:spPr>
          <a:xfrm>
            <a:off x="9469796" y="829990"/>
            <a:ext cx="1586130" cy="733538"/>
          </a:xfrm>
          <a:prstGeom prst="rect">
            <a:avLst/>
          </a:prstGeom>
        </p:spPr>
      </p:pic>
      <p:pic>
        <p:nvPicPr>
          <p:cNvPr id="61" name="Graphique 60" descr="Fermer avec un remplissage uni">
            <a:extLst>
              <a:ext uri="{FF2B5EF4-FFF2-40B4-BE49-F238E27FC236}">
                <a16:creationId xmlns:a16="http://schemas.microsoft.com/office/drawing/2014/main" id="{B16A3401-EC07-4303-8825-FE7988CCC6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83896" y="3208894"/>
            <a:ext cx="300182" cy="300182"/>
          </a:xfrm>
          <a:prstGeom prst="rect">
            <a:avLst/>
          </a:prstGeom>
        </p:spPr>
      </p:pic>
      <p:pic>
        <p:nvPicPr>
          <p:cNvPr id="78" name="Graphique 77" descr="Fermer avec un remplissage uni">
            <a:extLst>
              <a:ext uri="{FF2B5EF4-FFF2-40B4-BE49-F238E27FC236}">
                <a16:creationId xmlns:a16="http://schemas.microsoft.com/office/drawing/2014/main" id="{6A588012-427C-4F36-9295-A0D31BE2A2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78088" y="3208894"/>
            <a:ext cx="300182" cy="300182"/>
          </a:xfrm>
          <a:prstGeom prst="rect">
            <a:avLst/>
          </a:prstGeom>
        </p:spPr>
      </p:pic>
      <p:pic>
        <p:nvPicPr>
          <p:cNvPr id="63" name="Graphique 62" descr="Coche avec un remplissage uni">
            <a:extLst>
              <a:ext uri="{FF2B5EF4-FFF2-40B4-BE49-F238E27FC236}">
                <a16:creationId xmlns:a16="http://schemas.microsoft.com/office/drawing/2014/main" id="{007846B5-D1AF-4AF2-8647-30E5E7C8D5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79278" y="2823005"/>
            <a:ext cx="304800" cy="304800"/>
          </a:xfrm>
          <a:prstGeom prst="rect">
            <a:avLst/>
          </a:prstGeom>
        </p:spPr>
      </p:pic>
      <p:pic>
        <p:nvPicPr>
          <p:cNvPr id="81" name="Graphique 80" descr="Coche avec un remplissage uni">
            <a:extLst>
              <a:ext uri="{FF2B5EF4-FFF2-40B4-BE49-F238E27FC236}">
                <a16:creationId xmlns:a16="http://schemas.microsoft.com/office/drawing/2014/main" id="{94B4D3ED-F418-4CFF-ACE7-774934529FD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78088" y="2823005"/>
            <a:ext cx="304800" cy="304800"/>
          </a:xfrm>
          <a:prstGeom prst="rect">
            <a:avLst/>
          </a:prstGeom>
        </p:spPr>
      </p:pic>
      <p:pic>
        <p:nvPicPr>
          <p:cNvPr id="82" name="Graphique 81" descr="Coche avec un remplissage uni">
            <a:extLst>
              <a:ext uri="{FF2B5EF4-FFF2-40B4-BE49-F238E27FC236}">
                <a16:creationId xmlns:a16="http://schemas.microsoft.com/office/drawing/2014/main" id="{622D608B-7BC8-4CF4-AD89-D4B90E3B0B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74040" y="2815806"/>
            <a:ext cx="304800" cy="304800"/>
          </a:xfrm>
          <a:prstGeom prst="rect">
            <a:avLst/>
          </a:prstGeom>
        </p:spPr>
      </p:pic>
      <p:pic>
        <p:nvPicPr>
          <p:cNvPr id="83" name="Graphique 82" descr="Coche avec un remplissage uni">
            <a:extLst>
              <a:ext uri="{FF2B5EF4-FFF2-40B4-BE49-F238E27FC236}">
                <a16:creationId xmlns:a16="http://schemas.microsoft.com/office/drawing/2014/main" id="{633B8F8D-F604-4BEB-B16B-8A84D3A1132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10461" y="2812374"/>
            <a:ext cx="304800" cy="304800"/>
          </a:xfrm>
          <a:prstGeom prst="rect">
            <a:avLst/>
          </a:prstGeom>
        </p:spPr>
      </p:pic>
      <p:pic>
        <p:nvPicPr>
          <p:cNvPr id="84" name="Graphique 83" descr="Coche avec un remplissage uni">
            <a:extLst>
              <a:ext uri="{FF2B5EF4-FFF2-40B4-BE49-F238E27FC236}">
                <a16:creationId xmlns:a16="http://schemas.microsoft.com/office/drawing/2014/main" id="{0DBFC328-2DE3-43EF-9A30-9D939B329F7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09182" y="2444239"/>
            <a:ext cx="304800" cy="304800"/>
          </a:xfrm>
          <a:prstGeom prst="rect">
            <a:avLst/>
          </a:prstGeom>
        </p:spPr>
      </p:pic>
      <p:pic>
        <p:nvPicPr>
          <p:cNvPr id="85" name="Graphique 84" descr="Fermer avec un remplissage uni">
            <a:extLst>
              <a:ext uri="{FF2B5EF4-FFF2-40B4-BE49-F238E27FC236}">
                <a16:creationId xmlns:a16="http://schemas.microsoft.com/office/drawing/2014/main" id="{712E90CE-E192-431D-A527-112C8080E3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79278" y="2448857"/>
            <a:ext cx="300182" cy="300182"/>
          </a:xfrm>
          <a:prstGeom prst="rect">
            <a:avLst/>
          </a:prstGeom>
        </p:spPr>
      </p:pic>
      <p:pic>
        <p:nvPicPr>
          <p:cNvPr id="86" name="Graphique 85" descr="Fermer avec un remplissage uni">
            <a:extLst>
              <a:ext uri="{FF2B5EF4-FFF2-40B4-BE49-F238E27FC236}">
                <a16:creationId xmlns:a16="http://schemas.microsoft.com/office/drawing/2014/main" id="{F927A0C8-1AE6-4A97-8118-8B3450C8ECB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73470" y="2448857"/>
            <a:ext cx="300182" cy="300182"/>
          </a:xfrm>
          <a:prstGeom prst="rect">
            <a:avLst/>
          </a:prstGeom>
        </p:spPr>
      </p:pic>
      <p:pic>
        <p:nvPicPr>
          <p:cNvPr id="87" name="Graphique 86" descr="Fermer avec un remplissage uni">
            <a:extLst>
              <a:ext uri="{FF2B5EF4-FFF2-40B4-BE49-F238E27FC236}">
                <a16:creationId xmlns:a16="http://schemas.microsoft.com/office/drawing/2014/main" id="{2EE44850-E8D8-456D-A6AB-B00B622150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74040" y="2448857"/>
            <a:ext cx="300182" cy="300182"/>
          </a:xfrm>
          <a:prstGeom prst="rect">
            <a:avLst/>
          </a:prstGeom>
        </p:spPr>
      </p:pic>
      <p:pic>
        <p:nvPicPr>
          <p:cNvPr id="88" name="Graphique 87" descr="Coche avec un remplissage uni">
            <a:extLst>
              <a:ext uri="{FF2B5EF4-FFF2-40B4-BE49-F238E27FC236}">
                <a16:creationId xmlns:a16="http://schemas.microsoft.com/office/drawing/2014/main" id="{E7CCA78C-58A1-449D-9B45-19491D215EE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09182" y="2072672"/>
            <a:ext cx="304800" cy="304800"/>
          </a:xfrm>
          <a:prstGeom prst="rect">
            <a:avLst/>
          </a:prstGeom>
        </p:spPr>
      </p:pic>
      <p:pic>
        <p:nvPicPr>
          <p:cNvPr id="90" name="Graphique 89" descr="Fermer avec un remplissage uni">
            <a:extLst>
              <a:ext uri="{FF2B5EF4-FFF2-40B4-BE49-F238E27FC236}">
                <a16:creationId xmlns:a16="http://schemas.microsoft.com/office/drawing/2014/main" id="{0635327F-F503-4092-9950-3F33D4321E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79278" y="2077290"/>
            <a:ext cx="300182" cy="300182"/>
          </a:xfrm>
          <a:prstGeom prst="rect">
            <a:avLst/>
          </a:prstGeom>
        </p:spPr>
      </p:pic>
      <p:pic>
        <p:nvPicPr>
          <p:cNvPr id="91" name="Graphique 90" descr="Fermer avec un remplissage uni">
            <a:extLst>
              <a:ext uri="{FF2B5EF4-FFF2-40B4-BE49-F238E27FC236}">
                <a16:creationId xmlns:a16="http://schemas.microsoft.com/office/drawing/2014/main" id="{8DDB6C3B-D639-4C6B-99C7-5914B08891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73470" y="2077290"/>
            <a:ext cx="300182" cy="300182"/>
          </a:xfrm>
          <a:prstGeom prst="rect">
            <a:avLst/>
          </a:prstGeom>
        </p:spPr>
      </p:pic>
      <p:pic>
        <p:nvPicPr>
          <p:cNvPr id="92" name="Graphique 91" descr="Fermer avec un remplissage uni">
            <a:extLst>
              <a:ext uri="{FF2B5EF4-FFF2-40B4-BE49-F238E27FC236}">
                <a16:creationId xmlns:a16="http://schemas.microsoft.com/office/drawing/2014/main" id="{89F23C14-71ED-4151-945B-E8FBA802360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74040" y="2077290"/>
            <a:ext cx="300182" cy="300182"/>
          </a:xfrm>
          <a:prstGeom prst="rect">
            <a:avLst/>
          </a:prstGeom>
        </p:spPr>
      </p:pic>
      <p:pic>
        <p:nvPicPr>
          <p:cNvPr id="93" name="Graphique 92" descr="Coche avec un remplissage uni">
            <a:extLst>
              <a:ext uri="{FF2B5EF4-FFF2-40B4-BE49-F238E27FC236}">
                <a16:creationId xmlns:a16="http://schemas.microsoft.com/office/drawing/2014/main" id="{22CDF4C2-C634-4624-85EC-90FCC935C44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13461" y="3207671"/>
            <a:ext cx="304800" cy="304800"/>
          </a:xfrm>
          <a:prstGeom prst="rect">
            <a:avLst/>
          </a:prstGeom>
        </p:spPr>
      </p:pic>
      <p:pic>
        <p:nvPicPr>
          <p:cNvPr id="94" name="Graphique 93" descr="Fermer avec un remplissage uni">
            <a:extLst>
              <a:ext uri="{FF2B5EF4-FFF2-40B4-BE49-F238E27FC236}">
                <a16:creationId xmlns:a16="http://schemas.microsoft.com/office/drawing/2014/main" id="{123C14BA-C198-43B0-AE81-536490CB04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78319" y="3212289"/>
            <a:ext cx="300182" cy="300182"/>
          </a:xfrm>
          <a:prstGeom prst="rect">
            <a:avLst/>
          </a:prstGeom>
        </p:spPr>
      </p:pic>
      <p:pic>
        <p:nvPicPr>
          <p:cNvPr id="25" name="Graphique 24" descr="Fermer avec un remplissage uni">
            <a:extLst>
              <a:ext uri="{FF2B5EF4-FFF2-40B4-BE49-F238E27FC236}">
                <a16:creationId xmlns:a16="http://schemas.microsoft.com/office/drawing/2014/main" id="{789D0BDC-057F-43D3-A3B9-A90ADDB2132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079278" y="3573338"/>
            <a:ext cx="300182" cy="300182"/>
          </a:xfrm>
          <a:prstGeom prst="rect">
            <a:avLst/>
          </a:prstGeom>
        </p:spPr>
      </p:pic>
      <p:pic>
        <p:nvPicPr>
          <p:cNvPr id="26" name="Graphique 25" descr="Fermer avec un remplissage uni">
            <a:extLst>
              <a:ext uri="{FF2B5EF4-FFF2-40B4-BE49-F238E27FC236}">
                <a16:creationId xmlns:a16="http://schemas.microsoft.com/office/drawing/2014/main" id="{4D44DE0D-DEE1-4734-ACB9-607185A9FA8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73470" y="3573338"/>
            <a:ext cx="300182" cy="300182"/>
          </a:xfrm>
          <a:prstGeom prst="rect">
            <a:avLst/>
          </a:prstGeom>
        </p:spPr>
      </p:pic>
      <p:pic>
        <p:nvPicPr>
          <p:cNvPr id="27" name="Graphique 26" descr="Coche avec un remplissage uni">
            <a:extLst>
              <a:ext uri="{FF2B5EF4-FFF2-40B4-BE49-F238E27FC236}">
                <a16:creationId xmlns:a16="http://schemas.microsoft.com/office/drawing/2014/main" id="{0EA92E0E-2A7A-4C82-9785-43DE97125F2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472761" y="3572152"/>
            <a:ext cx="304800" cy="304800"/>
          </a:xfrm>
          <a:prstGeom prst="rect">
            <a:avLst/>
          </a:prstGeom>
        </p:spPr>
      </p:pic>
      <p:pic>
        <p:nvPicPr>
          <p:cNvPr id="28" name="Graphique 27" descr="Coche avec un remplissage uni">
            <a:extLst>
              <a:ext uri="{FF2B5EF4-FFF2-40B4-BE49-F238E27FC236}">
                <a16:creationId xmlns:a16="http://schemas.microsoft.com/office/drawing/2014/main" id="{638D1729-577E-423C-B5CC-C4A2FD573C3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09182" y="3568720"/>
            <a:ext cx="304800" cy="304800"/>
          </a:xfrm>
          <a:prstGeom prst="rect">
            <a:avLst/>
          </a:prstGeom>
        </p:spPr>
      </p:pic>
    </p:spTree>
    <p:extLst>
      <p:ext uri="{BB962C8B-B14F-4D97-AF65-F5344CB8AC3E}">
        <p14:creationId xmlns:p14="http://schemas.microsoft.com/office/powerpoint/2010/main" val="2069803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a:extLst>
              <a:ext uri="{FF2B5EF4-FFF2-40B4-BE49-F238E27FC236}">
                <a16:creationId xmlns:a16="http://schemas.microsoft.com/office/drawing/2014/main" id="{33E47C41-D39A-4245-A7A3-ED0AB8507FA4}"/>
              </a:ext>
            </a:extLst>
          </p:cNvPr>
          <p:cNvSpPr>
            <a:spLocks noGrp="1"/>
          </p:cNvSpPr>
          <p:nvPr>
            <p:ph type="title"/>
          </p:nvPr>
        </p:nvSpPr>
        <p:spPr/>
        <p:txBody>
          <a:bodyPr/>
          <a:lstStyle/>
          <a:p>
            <a:r>
              <a:rPr lang="en-US">
                <a:solidFill>
                  <a:schemeClr val="tx1"/>
                </a:solidFill>
              </a:rPr>
              <a:t>Swiss Market opportunity overview</a:t>
            </a:r>
          </a:p>
        </p:txBody>
      </p:sp>
      <p:sp>
        <p:nvSpPr>
          <p:cNvPr id="13" name="Text Placeholder 12">
            <a:extLst>
              <a:ext uri="{FF2B5EF4-FFF2-40B4-BE49-F238E27FC236}">
                <a16:creationId xmlns:a16="http://schemas.microsoft.com/office/drawing/2014/main" id="{5B0169F7-C655-419A-837E-361F2B21485B}"/>
              </a:ext>
            </a:extLst>
          </p:cNvPr>
          <p:cNvSpPr>
            <a:spLocks noGrp="1"/>
          </p:cNvSpPr>
          <p:nvPr>
            <p:ph type="body" sz="quarter" idx="14"/>
          </p:nvPr>
        </p:nvSpPr>
        <p:spPr/>
        <p:txBody>
          <a:bodyPr>
            <a:normAutofit fontScale="77500" lnSpcReduction="20000"/>
          </a:bodyPr>
          <a:lstStyle/>
          <a:p>
            <a:pPr lvl="0"/>
            <a:r>
              <a:rPr lang="en-US">
                <a:solidFill>
                  <a:srgbClr val="C00000"/>
                </a:solidFill>
              </a:rPr>
              <a:t>CHF </a:t>
            </a:r>
            <a:r>
              <a:rPr lang="en-US" noProof="0">
                <a:solidFill>
                  <a:srgbClr val="C00000"/>
                </a:solidFill>
              </a:rPr>
              <a:t>7.3b</a:t>
            </a:r>
            <a:endParaRPr lang="en-US" noProof="0">
              <a:solidFill>
                <a:srgbClr val="C00000"/>
              </a:solidFill>
              <a:cs typeface="Calibri Light"/>
            </a:endParaRPr>
          </a:p>
        </p:txBody>
      </p:sp>
      <p:sp>
        <p:nvSpPr>
          <p:cNvPr id="24" name="Text Placeholder 23">
            <a:extLst>
              <a:ext uri="{FF2B5EF4-FFF2-40B4-BE49-F238E27FC236}">
                <a16:creationId xmlns:a16="http://schemas.microsoft.com/office/drawing/2014/main" id="{3686A163-9DC0-4062-B9F2-7356DCF3AE60}"/>
              </a:ext>
            </a:extLst>
          </p:cNvPr>
          <p:cNvSpPr>
            <a:spLocks noGrp="1"/>
          </p:cNvSpPr>
          <p:nvPr>
            <p:ph type="body" sz="quarter" idx="20"/>
          </p:nvPr>
        </p:nvSpPr>
        <p:spPr>
          <a:xfrm>
            <a:off x="565336" y="4668360"/>
            <a:ext cx="2693129" cy="1568953"/>
          </a:xfrm>
        </p:spPr>
        <p:txBody>
          <a:bodyPr>
            <a:normAutofit/>
          </a:bodyPr>
          <a:lstStyle/>
          <a:p>
            <a:r>
              <a:rPr lang="fr-CH">
                <a:solidFill>
                  <a:schemeClr val="tx1"/>
                </a:solidFill>
              </a:rPr>
              <a:t>Total </a:t>
            </a:r>
            <a:r>
              <a:rPr lang="fr-CH" err="1">
                <a:solidFill>
                  <a:schemeClr val="tx1"/>
                </a:solidFill>
              </a:rPr>
              <a:t>cost</a:t>
            </a:r>
            <a:r>
              <a:rPr lang="fr-CH">
                <a:solidFill>
                  <a:schemeClr val="tx1"/>
                </a:solidFill>
              </a:rPr>
              <a:t> of </a:t>
            </a:r>
            <a:r>
              <a:rPr lang="fr-CH" err="1">
                <a:solidFill>
                  <a:schemeClr val="tx1"/>
                </a:solidFill>
              </a:rPr>
              <a:t>visual</a:t>
            </a:r>
            <a:r>
              <a:rPr lang="fr-CH">
                <a:solidFill>
                  <a:schemeClr val="tx1"/>
                </a:solidFill>
              </a:rPr>
              <a:t> </a:t>
            </a:r>
            <a:r>
              <a:rPr lang="fr-CH" err="1">
                <a:solidFill>
                  <a:schemeClr val="tx1"/>
                </a:solidFill>
              </a:rPr>
              <a:t>impairment</a:t>
            </a:r>
            <a:endParaRPr lang="fr-CH">
              <a:solidFill>
                <a:schemeClr val="tx1"/>
              </a:solidFill>
            </a:endParaRPr>
          </a:p>
          <a:p>
            <a:pPr marL="285750" indent="-285750">
              <a:buClr>
                <a:srgbClr val="D3122D"/>
              </a:buClr>
              <a:buFont typeface="Arial" panose="020B0604020202020204" pitchFamily="34" charset="0"/>
              <a:buChar char="•"/>
            </a:pPr>
            <a:r>
              <a:rPr lang="fr-CH" err="1">
                <a:solidFill>
                  <a:schemeClr val="tx1"/>
                </a:solidFill>
              </a:rPr>
              <a:t>Medical</a:t>
            </a:r>
            <a:r>
              <a:rPr lang="fr-CH">
                <a:solidFill>
                  <a:schemeClr val="tx1"/>
                </a:solidFill>
              </a:rPr>
              <a:t> and social direct </a:t>
            </a:r>
            <a:r>
              <a:rPr lang="fr-CH" err="1">
                <a:solidFill>
                  <a:schemeClr val="tx1"/>
                </a:solidFill>
              </a:rPr>
              <a:t>costs</a:t>
            </a:r>
            <a:endParaRPr lang="fr-CH">
              <a:solidFill>
                <a:schemeClr val="tx1"/>
              </a:solidFill>
            </a:endParaRPr>
          </a:p>
          <a:p>
            <a:pPr marL="285750" indent="-285750">
              <a:buClr>
                <a:srgbClr val="D3122D"/>
              </a:buClr>
              <a:buFont typeface="Arial" panose="020B0604020202020204" pitchFamily="34" charset="0"/>
              <a:buChar char="•"/>
            </a:pPr>
            <a:r>
              <a:rPr lang="fr-CH">
                <a:solidFill>
                  <a:schemeClr val="tx1"/>
                </a:solidFill>
              </a:rPr>
              <a:t>Indirect </a:t>
            </a:r>
            <a:r>
              <a:rPr lang="fr-CH" err="1">
                <a:solidFill>
                  <a:schemeClr val="tx1"/>
                </a:solidFill>
              </a:rPr>
              <a:t>well-being</a:t>
            </a:r>
            <a:r>
              <a:rPr lang="fr-CH">
                <a:solidFill>
                  <a:schemeClr val="tx1"/>
                </a:solidFill>
              </a:rPr>
              <a:t> </a:t>
            </a:r>
            <a:r>
              <a:rPr lang="fr-CH" err="1">
                <a:solidFill>
                  <a:schemeClr val="tx1"/>
                </a:solidFill>
              </a:rPr>
              <a:t>costs</a:t>
            </a:r>
            <a:endParaRPr lang="fr-CH">
              <a:solidFill>
                <a:schemeClr val="tx1"/>
              </a:solidFill>
            </a:endParaRPr>
          </a:p>
          <a:p>
            <a:pPr marL="285750" indent="-285750">
              <a:buClr>
                <a:srgbClr val="D3122D"/>
              </a:buClr>
              <a:buFont typeface="Arial" panose="020B0604020202020204" pitchFamily="34" charset="0"/>
              <a:buChar char="•"/>
            </a:pPr>
            <a:r>
              <a:rPr lang="en-US">
                <a:solidFill>
                  <a:schemeClr val="tx1"/>
                </a:solidFill>
              </a:rPr>
              <a:t>QALYs costs</a:t>
            </a:r>
          </a:p>
        </p:txBody>
      </p:sp>
      <p:sp>
        <p:nvSpPr>
          <p:cNvPr id="52" name="Text Placeholder 51">
            <a:extLst>
              <a:ext uri="{FF2B5EF4-FFF2-40B4-BE49-F238E27FC236}">
                <a16:creationId xmlns:a16="http://schemas.microsoft.com/office/drawing/2014/main" id="{A6CE42C0-A515-44EB-BC74-1BABB144F8A2}"/>
              </a:ext>
            </a:extLst>
          </p:cNvPr>
          <p:cNvSpPr>
            <a:spLocks noGrp="1"/>
          </p:cNvSpPr>
          <p:nvPr>
            <p:ph type="body" sz="quarter" idx="24"/>
          </p:nvPr>
        </p:nvSpPr>
        <p:spPr>
          <a:xfrm>
            <a:off x="6305733" y="3400981"/>
            <a:ext cx="2693128" cy="991689"/>
          </a:xfrm>
          <a:ln>
            <a:noFill/>
          </a:ln>
        </p:spPr>
        <p:txBody>
          <a:bodyPr>
            <a:normAutofit/>
          </a:bodyPr>
          <a:lstStyle/>
          <a:p>
            <a:r>
              <a:rPr lang="en-US" sz="4200">
                <a:solidFill>
                  <a:srgbClr val="C00000"/>
                </a:solidFill>
              </a:rPr>
              <a:t>CHF 10k</a:t>
            </a:r>
            <a:endParaRPr lang="en-US" sz="4200">
              <a:solidFill>
                <a:srgbClr val="C00000"/>
              </a:solidFill>
              <a:cs typeface="Calibri Light"/>
            </a:endParaRPr>
          </a:p>
        </p:txBody>
      </p:sp>
      <p:sp>
        <p:nvSpPr>
          <p:cNvPr id="49" name="Text Placeholder 48">
            <a:extLst>
              <a:ext uri="{FF2B5EF4-FFF2-40B4-BE49-F238E27FC236}">
                <a16:creationId xmlns:a16="http://schemas.microsoft.com/office/drawing/2014/main" id="{8AF842C8-A5D3-45DC-A744-72AF8C8786B5}"/>
              </a:ext>
            </a:extLst>
          </p:cNvPr>
          <p:cNvSpPr>
            <a:spLocks noGrp="1"/>
          </p:cNvSpPr>
          <p:nvPr>
            <p:ph type="body" sz="quarter" idx="21"/>
          </p:nvPr>
        </p:nvSpPr>
        <p:spPr>
          <a:xfrm>
            <a:off x="6305731" y="4670980"/>
            <a:ext cx="2693129" cy="1151633"/>
          </a:xfrm>
        </p:spPr>
        <p:txBody>
          <a:bodyPr/>
          <a:lstStyle/>
          <a:p>
            <a:r>
              <a:rPr lang="fr-CH" err="1">
                <a:solidFill>
                  <a:schemeClr val="tx1"/>
                </a:solidFill>
              </a:rPr>
              <a:t>Societal</a:t>
            </a:r>
            <a:r>
              <a:rPr lang="fr-CH">
                <a:solidFill>
                  <a:schemeClr val="tx1"/>
                </a:solidFill>
              </a:rPr>
              <a:t> </a:t>
            </a:r>
            <a:r>
              <a:rPr lang="fr-CH" err="1">
                <a:solidFill>
                  <a:schemeClr val="tx1"/>
                </a:solidFill>
              </a:rPr>
              <a:t>willingness</a:t>
            </a:r>
            <a:r>
              <a:rPr lang="fr-CH">
                <a:solidFill>
                  <a:schemeClr val="tx1"/>
                </a:solidFill>
              </a:rPr>
              <a:t> to </a:t>
            </a:r>
            <a:r>
              <a:rPr lang="fr-CH" err="1">
                <a:solidFill>
                  <a:schemeClr val="tx1"/>
                </a:solidFill>
              </a:rPr>
              <a:t>pay</a:t>
            </a:r>
            <a:r>
              <a:rPr lang="fr-CH">
                <a:solidFill>
                  <a:schemeClr val="tx1"/>
                </a:solidFill>
              </a:rPr>
              <a:t> per blind per </a:t>
            </a:r>
            <a:r>
              <a:rPr lang="fr-CH" err="1">
                <a:solidFill>
                  <a:schemeClr val="tx1"/>
                </a:solidFill>
              </a:rPr>
              <a:t>year</a:t>
            </a:r>
            <a:r>
              <a:rPr lang="fr-CH">
                <a:solidFill>
                  <a:schemeClr val="tx1"/>
                </a:solidFill>
              </a:rPr>
              <a:t> for an implant</a:t>
            </a:r>
            <a:endParaRPr lang="en-US">
              <a:solidFill>
                <a:schemeClr val="tx1"/>
              </a:solidFill>
            </a:endParaRPr>
          </a:p>
        </p:txBody>
      </p:sp>
      <p:sp>
        <p:nvSpPr>
          <p:cNvPr id="26" name="Text Placeholder 25">
            <a:extLst>
              <a:ext uri="{FF2B5EF4-FFF2-40B4-BE49-F238E27FC236}">
                <a16:creationId xmlns:a16="http://schemas.microsoft.com/office/drawing/2014/main" id="{8182F801-E17C-4A69-AD17-239F51B8AA22}"/>
              </a:ext>
            </a:extLst>
          </p:cNvPr>
          <p:cNvSpPr>
            <a:spLocks noGrp="1"/>
          </p:cNvSpPr>
          <p:nvPr>
            <p:ph type="body" sz="quarter" idx="25"/>
          </p:nvPr>
        </p:nvSpPr>
        <p:spPr>
          <a:xfrm>
            <a:off x="3499034" y="3400981"/>
            <a:ext cx="2693128" cy="991689"/>
          </a:xfrm>
        </p:spPr>
        <p:txBody>
          <a:bodyPr>
            <a:normAutofit/>
          </a:bodyPr>
          <a:lstStyle/>
          <a:p>
            <a:r>
              <a:rPr lang="en-US" sz="4200">
                <a:solidFill>
                  <a:srgbClr val="C00000"/>
                </a:solidFill>
              </a:rPr>
              <a:t>CHF 21k</a:t>
            </a:r>
            <a:endParaRPr lang="en-US" sz="4200">
              <a:solidFill>
                <a:srgbClr val="C00000"/>
              </a:solidFill>
              <a:cs typeface="Calibri Light"/>
            </a:endParaRPr>
          </a:p>
        </p:txBody>
      </p:sp>
      <p:sp>
        <p:nvSpPr>
          <p:cNvPr id="51" name="Text Placeholder 50">
            <a:extLst>
              <a:ext uri="{FF2B5EF4-FFF2-40B4-BE49-F238E27FC236}">
                <a16:creationId xmlns:a16="http://schemas.microsoft.com/office/drawing/2014/main" id="{1FD9BD1C-061E-444C-9C04-891206C401D9}"/>
              </a:ext>
            </a:extLst>
          </p:cNvPr>
          <p:cNvSpPr>
            <a:spLocks noGrp="1"/>
          </p:cNvSpPr>
          <p:nvPr>
            <p:ph type="body" sz="quarter" idx="23"/>
          </p:nvPr>
        </p:nvSpPr>
        <p:spPr>
          <a:xfrm>
            <a:off x="3499032" y="4670980"/>
            <a:ext cx="2693129" cy="1151633"/>
          </a:xfrm>
        </p:spPr>
        <p:txBody>
          <a:bodyPr/>
          <a:lstStyle/>
          <a:p>
            <a:r>
              <a:rPr lang="fr-CH">
                <a:solidFill>
                  <a:schemeClr val="tx1"/>
                </a:solidFill>
              </a:rPr>
              <a:t>Financial </a:t>
            </a:r>
            <a:r>
              <a:rPr lang="fr-CH" err="1">
                <a:solidFill>
                  <a:schemeClr val="tx1"/>
                </a:solidFill>
              </a:rPr>
              <a:t>consequences</a:t>
            </a:r>
            <a:r>
              <a:rPr lang="fr-CH">
                <a:solidFill>
                  <a:schemeClr val="tx1"/>
                </a:solidFill>
              </a:rPr>
              <a:t> per blind per </a:t>
            </a:r>
            <a:r>
              <a:rPr lang="fr-CH" err="1">
                <a:solidFill>
                  <a:schemeClr val="tx1"/>
                </a:solidFill>
              </a:rPr>
              <a:t>year</a:t>
            </a:r>
            <a:r>
              <a:rPr lang="fr-CH">
                <a:solidFill>
                  <a:schemeClr val="tx1"/>
                </a:solidFill>
              </a:rPr>
              <a:t> </a:t>
            </a:r>
            <a:endParaRPr lang="en-ZA">
              <a:solidFill>
                <a:schemeClr val="tx1"/>
              </a:solidFill>
            </a:endParaRPr>
          </a:p>
        </p:txBody>
      </p:sp>
      <p:sp>
        <p:nvSpPr>
          <p:cNvPr id="4" name="Slide Number Placeholder 3">
            <a:extLst>
              <a:ext uri="{FF2B5EF4-FFF2-40B4-BE49-F238E27FC236}">
                <a16:creationId xmlns:a16="http://schemas.microsoft.com/office/drawing/2014/main" id="{C7C97396-5C5E-4112-B44F-BAEFC9E0A2D1}"/>
              </a:ext>
            </a:extLst>
          </p:cNvPr>
          <p:cNvSpPr>
            <a:spLocks noGrp="1"/>
          </p:cNvSpPr>
          <p:nvPr>
            <p:ph type="sldNum" sz="quarter" idx="4"/>
          </p:nvPr>
        </p:nvSpPr>
        <p:spPr/>
        <p:txBody>
          <a:bodyPr/>
          <a:lstStyle/>
          <a:p>
            <a:fld id="{8D1FC6F8-0BCD-47E9-9C64-690771D9C143}" type="slidenum">
              <a:rPr lang="en-US" smtClean="0">
                <a:solidFill>
                  <a:schemeClr val="tx1"/>
                </a:solidFill>
              </a:rPr>
              <a:pPr/>
              <a:t>6</a:t>
            </a:fld>
            <a:endParaRPr lang="en-US">
              <a:solidFill>
                <a:schemeClr val="tx1"/>
              </a:solidFill>
              <a:cs typeface="Calibri"/>
            </a:endParaRPr>
          </a:p>
        </p:txBody>
      </p:sp>
      <p:cxnSp>
        <p:nvCxnSpPr>
          <p:cNvPr id="12" name="Straight Connector 11">
            <a:extLst>
              <a:ext uri="{FF2B5EF4-FFF2-40B4-BE49-F238E27FC236}">
                <a16:creationId xmlns:a16="http://schemas.microsoft.com/office/drawing/2014/main" id="{D645F8A3-F409-4E82-902F-3686B4C01A04}"/>
              </a:ext>
              <a:ext uri="{C183D7F6-B498-43B3-948B-1728B52AA6E4}">
                <adec:decorative xmlns:adec="http://schemas.microsoft.com/office/drawing/2017/decorative" val="1"/>
              </a:ext>
            </a:extLst>
          </p:cNvPr>
          <p:cNvCxnSpPr>
            <a:cxnSpLocks/>
          </p:cNvCxnSpPr>
          <p:nvPr/>
        </p:nvCxnSpPr>
        <p:spPr>
          <a:xfrm>
            <a:off x="781114" y="4533900"/>
            <a:ext cx="184948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4785493-3983-4D5B-89C1-18CAAE0A872A}"/>
              </a:ext>
              <a:ext uri="{C183D7F6-B498-43B3-948B-1728B52AA6E4}">
                <adec:decorative xmlns:adec="http://schemas.microsoft.com/office/drawing/2017/decorative" val="1"/>
              </a:ext>
            </a:extLst>
          </p:cNvPr>
          <p:cNvCxnSpPr>
            <a:cxnSpLocks/>
          </p:cNvCxnSpPr>
          <p:nvPr/>
        </p:nvCxnSpPr>
        <p:spPr>
          <a:xfrm>
            <a:off x="6394509" y="4533900"/>
            <a:ext cx="184948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EE9FFB6-DC81-4156-AEF7-2BDD543C8217}"/>
              </a:ext>
              <a:ext uri="{C183D7F6-B498-43B3-948B-1728B52AA6E4}">
                <adec:decorative xmlns:adec="http://schemas.microsoft.com/office/drawing/2017/decorative" val="1"/>
              </a:ext>
            </a:extLst>
          </p:cNvPr>
          <p:cNvCxnSpPr>
            <a:cxnSpLocks/>
          </p:cNvCxnSpPr>
          <p:nvPr/>
        </p:nvCxnSpPr>
        <p:spPr>
          <a:xfrm>
            <a:off x="3587810" y="4533900"/>
            <a:ext cx="1849484"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C73CF9E9-7F67-49F7-9A45-FFF71D5DBC33}"/>
              </a:ext>
            </a:extLst>
          </p:cNvPr>
          <p:cNvSpPr txBox="1"/>
          <p:nvPr/>
        </p:nvSpPr>
        <p:spPr>
          <a:xfrm>
            <a:off x="10974941" y="6366901"/>
            <a:ext cx="1217059" cy="369332"/>
          </a:xfrm>
          <a:prstGeom prst="rect">
            <a:avLst/>
          </a:prstGeom>
          <a:noFill/>
        </p:spPr>
        <p:txBody>
          <a:bodyPr vert="horz" wrap="square" rtlCol="0">
            <a:spAutoFit/>
          </a:bodyPr>
          <a:lstStyle/>
          <a:p>
            <a:r>
              <a:rPr lang="fr-CH"/>
              <a:t>redinal.ch</a:t>
            </a:r>
            <a:endParaRPr lang="fr-FR"/>
          </a:p>
        </p:txBody>
      </p:sp>
    </p:spTree>
    <p:extLst>
      <p:ext uri="{BB962C8B-B14F-4D97-AF65-F5344CB8AC3E}">
        <p14:creationId xmlns:p14="http://schemas.microsoft.com/office/powerpoint/2010/main" val="1423613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32856B4D-ACB1-450E-AB41-34A57A4490DB}"/>
              </a:ext>
            </a:extLst>
          </p:cNvPr>
          <p:cNvSpPr>
            <a:spLocks noGrp="1"/>
          </p:cNvSpPr>
          <p:nvPr>
            <p:ph type="sldNum" sz="quarter" idx="4"/>
          </p:nvPr>
        </p:nvSpPr>
        <p:spPr/>
        <p:txBody>
          <a:bodyPr/>
          <a:lstStyle/>
          <a:p>
            <a:pPr>
              <a:defRPr/>
            </a:pPr>
            <a:fld id="{8D1FC6F8-0BCD-47E9-9C64-690771D9C143}" type="slidenum">
              <a:rPr lang="en-US" smtClean="0">
                <a:solidFill>
                  <a:schemeClr val="tx1"/>
                </a:solidFill>
              </a:rPr>
              <a:pPr>
                <a:defRPr/>
              </a:pPr>
              <a:t>7</a:t>
            </a:fld>
            <a:endParaRPr lang="en-US">
              <a:solidFill>
                <a:schemeClr val="tx1"/>
              </a:solidFill>
              <a:cs typeface="Calibri"/>
            </a:endParaRPr>
          </a:p>
        </p:txBody>
      </p:sp>
      <p:pic>
        <p:nvPicPr>
          <p:cNvPr id="6" name="Image 5">
            <a:extLst>
              <a:ext uri="{FF2B5EF4-FFF2-40B4-BE49-F238E27FC236}">
                <a16:creationId xmlns:a16="http://schemas.microsoft.com/office/drawing/2014/main" id="{1CCDA7A2-2BFE-4947-8763-337FCC5C6375}"/>
              </a:ext>
            </a:extLst>
          </p:cNvPr>
          <p:cNvPicPr>
            <a:picLocks noChangeAspect="1"/>
          </p:cNvPicPr>
          <p:nvPr/>
        </p:nvPicPr>
        <p:blipFill>
          <a:blip r:embed="rId3"/>
          <a:stretch>
            <a:fillRect/>
          </a:stretch>
        </p:blipFill>
        <p:spPr>
          <a:xfrm>
            <a:off x="2669846" y="4520976"/>
            <a:ext cx="1568065" cy="1801606"/>
          </a:xfrm>
          <a:prstGeom prst="rect">
            <a:avLst/>
          </a:prstGeom>
        </p:spPr>
      </p:pic>
      <p:pic>
        <p:nvPicPr>
          <p:cNvPr id="8" name="Image 7">
            <a:extLst>
              <a:ext uri="{FF2B5EF4-FFF2-40B4-BE49-F238E27FC236}">
                <a16:creationId xmlns:a16="http://schemas.microsoft.com/office/drawing/2014/main" id="{BDE64980-4902-4F93-8910-F983D291FB4F}"/>
              </a:ext>
            </a:extLst>
          </p:cNvPr>
          <p:cNvPicPr>
            <a:picLocks noChangeAspect="1"/>
          </p:cNvPicPr>
          <p:nvPr/>
        </p:nvPicPr>
        <p:blipFill rotWithShape="1">
          <a:blip r:embed="rId4"/>
          <a:srcRect t="16393" b="48961"/>
          <a:stretch/>
        </p:blipFill>
        <p:spPr>
          <a:xfrm>
            <a:off x="1879380" y="572591"/>
            <a:ext cx="3164339" cy="822231"/>
          </a:xfrm>
          <a:prstGeom prst="rect">
            <a:avLst/>
          </a:prstGeom>
        </p:spPr>
      </p:pic>
      <p:cxnSp>
        <p:nvCxnSpPr>
          <p:cNvPr id="10" name="Connecteur droit 9">
            <a:extLst>
              <a:ext uri="{FF2B5EF4-FFF2-40B4-BE49-F238E27FC236}">
                <a16:creationId xmlns:a16="http://schemas.microsoft.com/office/drawing/2014/main" id="{C8F90DFD-74CC-43F9-919C-DD3DE89D7C95}"/>
              </a:ext>
            </a:extLst>
          </p:cNvPr>
          <p:cNvCxnSpPr>
            <a:cxnSpLocks/>
          </p:cNvCxnSpPr>
          <p:nvPr/>
        </p:nvCxnSpPr>
        <p:spPr>
          <a:xfrm flipV="1">
            <a:off x="1851206" y="833712"/>
            <a:ext cx="0" cy="2216836"/>
          </a:xfrm>
          <a:prstGeom prst="line">
            <a:avLst/>
          </a:prstGeom>
          <a:ln w="44450">
            <a:solidFill>
              <a:srgbClr val="FCFCFC"/>
            </a:solidFill>
          </a:ln>
        </p:spPr>
        <p:style>
          <a:lnRef idx="1">
            <a:schemeClr val="accent1"/>
          </a:lnRef>
          <a:fillRef idx="0">
            <a:schemeClr val="accent1"/>
          </a:fillRef>
          <a:effectRef idx="0">
            <a:schemeClr val="accent1"/>
          </a:effectRef>
          <a:fontRef idx="minor">
            <a:schemeClr val="tx1"/>
          </a:fontRef>
        </p:style>
      </p:cxnSp>
      <p:pic>
        <p:nvPicPr>
          <p:cNvPr id="12" name="Image 11">
            <a:extLst>
              <a:ext uri="{FF2B5EF4-FFF2-40B4-BE49-F238E27FC236}">
                <a16:creationId xmlns:a16="http://schemas.microsoft.com/office/drawing/2014/main" id="{504A6FAF-2E98-4298-8E5E-88F94D39C53D}"/>
              </a:ext>
            </a:extLst>
          </p:cNvPr>
          <p:cNvPicPr>
            <a:picLocks noChangeAspect="1"/>
          </p:cNvPicPr>
          <p:nvPr/>
        </p:nvPicPr>
        <p:blipFill>
          <a:blip r:embed="rId5"/>
          <a:stretch>
            <a:fillRect/>
          </a:stretch>
        </p:blipFill>
        <p:spPr>
          <a:xfrm>
            <a:off x="2798099" y="2403250"/>
            <a:ext cx="1303871" cy="1303871"/>
          </a:xfrm>
          <a:prstGeom prst="rect">
            <a:avLst/>
          </a:prstGeom>
        </p:spPr>
      </p:pic>
      <p:sp>
        <p:nvSpPr>
          <p:cNvPr id="13" name="Rectangle 12">
            <a:extLst>
              <a:ext uri="{FF2B5EF4-FFF2-40B4-BE49-F238E27FC236}">
                <a16:creationId xmlns:a16="http://schemas.microsoft.com/office/drawing/2014/main" id="{7C1A1B84-9185-429A-9BAD-97DEED11C913}"/>
              </a:ext>
            </a:extLst>
          </p:cNvPr>
          <p:cNvSpPr/>
          <p:nvPr/>
        </p:nvSpPr>
        <p:spPr>
          <a:xfrm>
            <a:off x="3325050" y="2699354"/>
            <a:ext cx="249741" cy="131710"/>
          </a:xfrm>
          <a:prstGeom prst="rect">
            <a:avLst/>
          </a:prstGeom>
          <a:solidFill>
            <a:srgbClr val="EBF0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Graphique 13" descr="Lunettes avec un remplissage uni">
            <a:extLst>
              <a:ext uri="{FF2B5EF4-FFF2-40B4-BE49-F238E27FC236}">
                <a16:creationId xmlns:a16="http://schemas.microsoft.com/office/drawing/2014/main" id="{45A5D6B6-5477-41BA-8139-C59C6C712B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158127" y="2458256"/>
            <a:ext cx="583187" cy="583187"/>
          </a:xfrm>
          <a:prstGeom prst="rect">
            <a:avLst/>
          </a:prstGeom>
        </p:spPr>
      </p:pic>
      <p:pic>
        <p:nvPicPr>
          <p:cNvPr id="15" name="Graphique 14" descr="Œil contour">
            <a:extLst>
              <a:ext uri="{FF2B5EF4-FFF2-40B4-BE49-F238E27FC236}">
                <a16:creationId xmlns:a16="http://schemas.microsoft.com/office/drawing/2014/main" id="{62A98FE4-3A17-43F5-B57B-85BD390F7C3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481698" y="2645487"/>
            <a:ext cx="220521" cy="220521"/>
          </a:xfrm>
          <a:prstGeom prst="rect">
            <a:avLst/>
          </a:prstGeom>
        </p:spPr>
      </p:pic>
      <p:pic>
        <p:nvPicPr>
          <p:cNvPr id="16" name="Graphique 15" descr="Œil contour">
            <a:extLst>
              <a:ext uri="{FF2B5EF4-FFF2-40B4-BE49-F238E27FC236}">
                <a16:creationId xmlns:a16="http://schemas.microsoft.com/office/drawing/2014/main" id="{71BD9811-E73B-4603-B10A-A73825C547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06715" y="2645487"/>
            <a:ext cx="220521" cy="220521"/>
          </a:xfrm>
          <a:prstGeom prst="rect">
            <a:avLst/>
          </a:prstGeom>
        </p:spPr>
      </p:pic>
      <p:cxnSp>
        <p:nvCxnSpPr>
          <p:cNvPr id="18" name="Connecteur droit 17">
            <a:extLst>
              <a:ext uri="{FF2B5EF4-FFF2-40B4-BE49-F238E27FC236}">
                <a16:creationId xmlns:a16="http://schemas.microsoft.com/office/drawing/2014/main" id="{1D6A4E53-62F0-423E-AE0A-5BE84574BFA6}"/>
              </a:ext>
            </a:extLst>
          </p:cNvPr>
          <p:cNvCxnSpPr>
            <a:cxnSpLocks/>
          </p:cNvCxnSpPr>
          <p:nvPr/>
        </p:nvCxnSpPr>
        <p:spPr>
          <a:xfrm flipV="1">
            <a:off x="4890511" y="983720"/>
            <a:ext cx="332798" cy="1179324"/>
          </a:xfrm>
          <a:prstGeom prst="line">
            <a:avLst/>
          </a:prstGeom>
          <a:ln w="38100">
            <a:solidFill>
              <a:srgbClr val="FCFCFC"/>
            </a:solidFill>
          </a:ln>
        </p:spPr>
        <p:style>
          <a:lnRef idx="1">
            <a:schemeClr val="accent1"/>
          </a:lnRef>
          <a:fillRef idx="0">
            <a:schemeClr val="accent1"/>
          </a:fillRef>
          <a:effectRef idx="0">
            <a:schemeClr val="accent1"/>
          </a:effectRef>
          <a:fontRef idx="minor">
            <a:schemeClr val="tx1"/>
          </a:fontRef>
        </p:style>
      </p:cxnSp>
      <p:pic>
        <p:nvPicPr>
          <p:cNvPr id="22" name="Graphique 21" descr="Trier contour">
            <a:extLst>
              <a:ext uri="{FF2B5EF4-FFF2-40B4-BE49-F238E27FC236}">
                <a16:creationId xmlns:a16="http://schemas.microsoft.com/office/drawing/2014/main" id="{34FD8F86-E554-4E7A-93D1-56466AB981E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42764" y="1486003"/>
            <a:ext cx="822231" cy="822231"/>
          </a:xfrm>
          <a:prstGeom prst="rect">
            <a:avLst/>
          </a:prstGeom>
        </p:spPr>
      </p:pic>
      <p:sp>
        <p:nvSpPr>
          <p:cNvPr id="23" name="ZoneTexte 22">
            <a:extLst>
              <a:ext uri="{FF2B5EF4-FFF2-40B4-BE49-F238E27FC236}">
                <a16:creationId xmlns:a16="http://schemas.microsoft.com/office/drawing/2014/main" id="{669839A1-C24A-4C77-A885-5F3AC1B88565}"/>
              </a:ext>
            </a:extLst>
          </p:cNvPr>
          <p:cNvSpPr txBox="1"/>
          <p:nvPr/>
        </p:nvSpPr>
        <p:spPr>
          <a:xfrm>
            <a:off x="2552868" y="1788252"/>
            <a:ext cx="663461" cy="369332"/>
          </a:xfrm>
          <a:prstGeom prst="rect">
            <a:avLst/>
          </a:prstGeom>
          <a:noFill/>
        </p:spPr>
        <p:txBody>
          <a:bodyPr wrap="square" rtlCol="0">
            <a:spAutoFit/>
          </a:bodyPr>
          <a:lstStyle/>
          <a:p>
            <a:pPr algn="r"/>
            <a:r>
              <a:rPr lang="fr-CH"/>
              <a:t>50%</a:t>
            </a:r>
            <a:endParaRPr lang="fr-FR"/>
          </a:p>
        </p:txBody>
      </p:sp>
      <p:sp>
        <p:nvSpPr>
          <p:cNvPr id="24" name="ZoneTexte 23">
            <a:extLst>
              <a:ext uri="{FF2B5EF4-FFF2-40B4-BE49-F238E27FC236}">
                <a16:creationId xmlns:a16="http://schemas.microsoft.com/office/drawing/2014/main" id="{92115901-320F-4882-B02B-E6F17FE09A3A}"/>
              </a:ext>
            </a:extLst>
          </p:cNvPr>
          <p:cNvSpPr txBox="1"/>
          <p:nvPr/>
        </p:nvSpPr>
        <p:spPr>
          <a:xfrm>
            <a:off x="3744464" y="1685776"/>
            <a:ext cx="960162" cy="646331"/>
          </a:xfrm>
          <a:prstGeom prst="rect">
            <a:avLst/>
          </a:prstGeom>
          <a:noFill/>
        </p:spPr>
        <p:txBody>
          <a:bodyPr wrap="square" rtlCol="0">
            <a:spAutoFit/>
          </a:bodyPr>
          <a:lstStyle/>
          <a:p>
            <a:r>
              <a:rPr lang="fr-CH" err="1"/>
              <a:t>Retinal</a:t>
            </a:r>
            <a:r>
              <a:rPr lang="fr-CH"/>
              <a:t> Implant</a:t>
            </a:r>
            <a:endParaRPr lang="fr-FR"/>
          </a:p>
        </p:txBody>
      </p:sp>
      <p:sp>
        <p:nvSpPr>
          <p:cNvPr id="25" name="ZoneTexte 24">
            <a:extLst>
              <a:ext uri="{FF2B5EF4-FFF2-40B4-BE49-F238E27FC236}">
                <a16:creationId xmlns:a16="http://schemas.microsoft.com/office/drawing/2014/main" id="{27BCB4E9-E0F0-405D-A93F-CC8005EF351C}"/>
              </a:ext>
            </a:extLst>
          </p:cNvPr>
          <p:cNvSpPr txBox="1"/>
          <p:nvPr/>
        </p:nvSpPr>
        <p:spPr>
          <a:xfrm rot="5400000">
            <a:off x="5473800" y="1637913"/>
            <a:ext cx="1993195" cy="646331"/>
          </a:xfrm>
          <a:prstGeom prst="rect">
            <a:avLst/>
          </a:prstGeom>
          <a:noFill/>
        </p:spPr>
        <p:txBody>
          <a:bodyPr wrap="square" rtlCol="0">
            <a:spAutoFit/>
          </a:bodyPr>
          <a:lstStyle/>
          <a:p>
            <a:pPr algn="ctr"/>
            <a:r>
              <a:rPr lang="fr-CH" err="1"/>
              <a:t>Anonymized</a:t>
            </a:r>
            <a:r>
              <a:rPr lang="fr-CH"/>
              <a:t> data</a:t>
            </a:r>
          </a:p>
          <a:p>
            <a:pPr algn="ctr"/>
            <a:r>
              <a:rPr lang="fr-CH"/>
              <a:t>Feedback</a:t>
            </a:r>
            <a:endParaRPr lang="fr-FR"/>
          </a:p>
        </p:txBody>
      </p:sp>
      <p:sp>
        <p:nvSpPr>
          <p:cNvPr id="26" name="ZoneTexte 25">
            <a:extLst>
              <a:ext uri="{FF2B5EF4-FFF2-40B4-BE49-F238E27FC236}">
                <a16:creationId xmlns:a16="http://schemas.microsoft.com/office/drawing/2014/main" id="{904A9BEA-2116-4B47-9941-2E76CEFC8F48}"/>
              </a:ext>
            </a:extLst>
          </p:cNvPr>
          <p:cNvSpPr txBox="1"/>
          <p:nvPr/>
        </p:nvSpPr>
        <p:spPr>
          <a:xfrm rot="16200000">
            <a:off x="-281699" y="1751180"/>
            <a:ext cx="1882696" cy="369332"/>
          </a:xfrm>
          <a:prstGeom prst="rect">
            <a:avLst/>
          </a:prstGeom>
          <a:noFill/>
        </p:spPr>
        <p:txBody>
          <a:bodyPr wrap="square" rtlCol="0">
            <a:spAutoFit/>
          </a:bodyPr>
          <a:lstStyle/>
          <a:p>
            <a:pPr algn="ctr"/>
            <a:r>
              <a:rPr lang="fr-CH" err="1"/>
              <a:t>Surgical</a:t>
            </a:r>
            <a:r>
              <a:rPr lang="fr-CH"/>
              <a:t> training</a:t>
            </a:r>
            <a:endParaRPr lang="fr-FR"/>
          </a:p>
        </p:txBody>
      </p:sp>
      <p:sp>
        <p:nvSpPr>
          <p:cNvPr id="28" name="ZoneTexte 27">
            <a:extLst>
              <a:ext uri="{FF2B5EF4-FFF2-40B4-BE49-F238E27FC236}">
                <a16:creationId xmlns:a16="http://schemas.microsoft.com/office/drawing/2014/main" id="{80C61362-AF27-4B8A-AFB7-8924AD286522}"/>
              </a:ext>
            </a:extLst>
          </p:cNvPr>
          <p:cNvSpPr txBox="1"/>
          <p:nvPr/>
        </p:nvSpPr>
        <p:spPr>
          <a:xfrm>
            <a:off x="3744464" y="4000484"/>
            <a:ext cx="960162" cy="369332"/>
          </a:xfrm>
          <a:prstGeom prst="rect">
            <a:avLst/>
          </a:prstGeom>
          <a:noFill/>
        </p:spPr>
        <p:txBody>
          <a:bodyPr wrap="square" rtlCol="0">
            <a:spAutoFit/>
          </a:bodyPr>
          <a:lstStyle/>
          <a:p>
            <a:r>
              <a:rPr lang="fr-CH" err="1"/>
              <a:t>Surgery</a:t>
            </a:r>
            <a:endParaRPr lang="fr-FR"/>
          </a:p>
        </p:txBody>
      </p:sp>
      <p:pic>
        <p:nvPicPr>
          <p:cNvPr id="30" name="Graphique 29" descr="Pièces avec un remplissage uni">
            <a:extLst>
              <a:ext uri="{FF2B5EF4-FFF2-40B4-BE49-F238E27FC236}">
                <a16:creationId xmlns:a16="http://schemas.microsoft.com/office/drawing/2014/main" id="{0D333140-5919-4741-B9E7-B3CF6FDD6A1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542089" y="3765437"/>
            <a:ext cx="358926" cy="291646"/>
          </a:xfrm>
          <a:prstGeom prst="rect">
            <a:avLst/>
          </a:prstGeom>
        </p:spPr>
      </p:pic>
      <p:sp>
        <p:nvSpPr>
          <p:cNvPr id="31" name="ZoneTexte 30">
            <a:extLst>
              <a:ext uri="{FF2B5EF4-FFF2-40B4-BE49-F238E27FC236}">
                <a16:creationId xmlns:a16="http://schemas.microsoft.com/office/drawing/2014/main" id="{0416BA02-1A2D-4D6E-AAE8-73997F4EF7AD}"/>
              </a:ext>
            </a:extLst>
          </p:cNvPr>
          <p:cNvSpPr txBox="1"/>
          <p:nvPr/>
        </p:nvSpPr>
        <p:spPr>
          <a:xfrm>
            <a:off x="2238818" y="3996086"/>
            <a:ext cx="960163" cy="369332"/>
          </a:xfrm>
          <a:prstGeom prst="rect">
            <a:avLst/>
          </a:prstGeom>
          <a:noFill/>
        </p:spPr>
        <p:txBody>
          <a:bodyPr wrap="square" rtlCol="0">
            <a:spAutoFit/>
          </a:bodyPr>
          <a:lstStyle/>
          <a:p>
            <a:pPr algn="r"/>
            <a:r>
              <a:rPr lang="fr-CH"/>
              <a:t>20K CHF </a:t>
            </a:r>
            <a:endParaRPr lang="fr-FR"/>
          </a:p>
        </p:txBody>
      </p:sp>
      <p:pic>
        <p:nvPicPr>
          <p:cNvPr id="69" name="Graphique 68" descr="Trier contour">
            <a:extLst>
              <a:ext uri="{FF2B5EF4-FFF2-40B4-BE49-F238E27FC236}">
                <a16:creationId xmlns:a16="http://schemas.microsoft.com/office/drawing/2014/main" id="{077D1D13-1A82-4740-A2BB-5F05CB0894E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35382" y="3760988"/>
            <a:ext cx="822231" cy="822231"/>
          </a:xfrm>
          <a:prstGeom prst="rect">
            <a:avLst/>
          </a:prstGeom>
        </p:spPr>
      </p:pic>
      <p:pic>
        <p:nvPicPr>
          <p:cNvPr id="70" name="Graphique 69" descr="Pièces avec un remplissage uni">
            <a:extLst>
              <a:ext uri="{FF2B5EF4-FFF2-40B4-BE49-F238E27FC236}">
                <a16:creationId xmlns:a16="http://schemas.microsoft.com/office/drawing/2014/main" id="{A7F9098C-1597-4A17-BAA8-502B7378382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742685" y="1561687"/>
            <a:ext cx="358926" cy="291646"/>
          </a:xfrm>
          <a:prstGeom prst="rect">
            <a:avLst/>
          </a:prstGeom>
        </p:spPr>
      </p:pic>
      <p:sp>
        <p:nvSpPr>
          <p:cNvPr id="50" name="Flèche : demi-tour 49">
            <a:extLst>
              <a:ext uri="{FF2B5EF4-FFF2-40B4-BE49-F238E27FC236}">
                <a16:creationId xmlns:a16="http://schemas.microsoft.com/office/drawing/2014/main" id="{6926C2AF-2800-4A4C-AFB2-49957F9A9928}"/>
              </a:ext>
            </a:extLst>
          </p:cNvPr>
          <p:cNvSpPr/>
          <p:nvPr/>
        </p:nvSpPr>
        <p:spPr>
          <a:xfrm rot="5400000" flipH="1">
            <a:off x="4362190" y="1481002"/>
            <a:ext cx="2466571" cy="960155"/>
          </a:xfrm>
          <a:prstGeom prst="uturnArrow">
            <a:avLst>
              <a:gd name="adj1" fmla="val 22007"/>
              <a:gd name="adj2" fmla="val 25000"/>
              <a:gd name="adj3" fmla="val 25000"/>
              <a:gd name="adj4" fmla="val 43750"/>
              <a:gd name="adj5" fmla="val 100000"/>
            </a:avLst>
          </a:prstGeom>
          <a:solidFill>
            <a:srgbClr val="1F38DE"/>
          </a:solidFill>
          <a:ln>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4" name="Flèche : demi-tour 53">
            <a:extLst>
              <a:ext uri="{FF2B5EF4-FFF2-40B4-BE49-F238E27FC236}">
                <a16:creationId xmlns:a16="http://schemas.microsoft.com/office/drawing/2014/main" id="{2BF95424-7D30-470E-B1FA-ECC801E167BB}"/>
              </a:ext>
            </a:extLst>
          </p:cNvPr>
          <p:cNvSpPr/>
          <p:nvPr/>
        </p:nvSpPr>
        <p:spPr>
          <a:xfrm rot="16200000" flipH="1">
            <a:off x="100656" y="1629645"/>
            <a:ext cx="2466571" cy="960155"/>
          </a:xfrm>
          <a:prstGeom prst="uturnArrow">
            <a:avLst>
              <a:gd name="adj1" fmla="val 22007"/>
              <a:gd name="adj2" fmla="val 25000"/>
              <a:gd name="adj3" fmla="val 25000"/>
              <a:gd name="adj4" fmla="val 43750"/>
              <a:gd name="adj5" fmla="val 100000"/>
            </a:avLst>
          </a:prstGeom>
          <a:solidFill>
            <a:srgbClr val="1F38DE"/>
          </a:solidFill>
          <a:ln>
            <a:solidFill>
              <a:srgbClr val="1F3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Rectangle 1">
            <a:extLst>
              <a:ext uri="{FF2B5EF4-FFF2-40B4-BE49-F238E27FC236}">
                <a16:creationId xmlns:a16="http://schemas.microsoft.com/office/drawing/2014/main" id="{ADD464EB-EEFD-406D-B8BD-18A6ACE97AA7}"/>
              </a:ext>
            </a:extLst>
          </p:cNvPr>
          <p:cNvSpPr/>
          <p:nvPr/>
        </p:nvSpPr>
        <p:spPr>
          <a:xfrm>
            <a:off x="4212000" y="2977200"/>
            <a:ext cx="1270244" cy="223200"/>
          </a:xfrm>
          <a:prstGeom prst="rect">
            <a:avLst/>
          </a:prstGeom>
          <a:solidFill>
            <a:srgbClr val="1F3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B752F10-E5C4-4F22-9DD2-1521A8DB7660}"/>
              </a:ext>
            </a:extLst>
          </p:cNvPr>
          <p:cNvSpPr/>
          <p:nvPr/>
        </p:nvSpPr>
        <p:spPr>
          <a:xfrm>
            <a:off x="1351280" y="2645487"/>
            <a:ext cx="670118" cy="822231"/>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Flèche : droite 3">
            <a:extLst>
              <a:ext uri="{FF2B5EF4-FFF2-40B4-BE49-F238E27FC236}">
                <a16:creationId xmlns:a16="http://schemas.microsoft.com/office/drawing/2014/main" id="{F123408E-5116-4E23-869F-3193718E29DA}"/>
              </a:ext>
            </a:extLst>
          </p:cNvPr>
          <p:cNvSpPr/>
          <p:nvPr/>
        </p:nvSpPr>
        <p:spPr>
          <a:xfrm>
            <a:off x="1332000" y="2872800"/>
            <a:ext cx="1386900" cy="453600"/>
          </a:xfrm>
          <a:prstGeom prst="rightArrow">
            <a:avLst/>
          </a:prstGeom>
          <a:solidFill>
            <a:srgbClr val="1F3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ZoneTexte 26">
            <a:extLst>
              <a:ext uri="{FF2B5EF4-FFF2-40B4-BE49-F238E27FC236}">
                <a16:creationId xmlns:a16="http://schemas.microsoft.com/office/drawing/2014/main" id="{A49F70EB-7ED4-4317-87FB-656169D35F62}"/>
              </a:ext>
            </a:extLst>
          </p:cNvPr>
          <p:cNvSpPr txBox="1"/>
          <p:nvPr/>
        </p:nvSpPr>
        <p:spPr>
          <a:xfrm>
            <a:off x="10974941" y="6366901"/>
            <a:ext cx="1217059" cy="369332"/>
          </a:xfrm>
          <a:prstGeom prst="rect">
            <a:avLst/>
          </a:prstGeom>
          <a:noFill/>
        </p:spPr>
        <p:txBody>
          <a:bodyPr vert="horz" wrap="square" rtlCol="0">
            <a:spAutoFit/>
          </a:bodyPr>
          <a:lstStyle/>
          <a:p>
            <a:r>
              <a:rPr lang="fr-CH"/>
              <a:t>redinal.ch</a:t>
            </a:r>
            <a:endParaRPr lang="fr-FR"/>
          </a:p>
        </p:txBody>
      </p:sp>
    </p:spTree>
    <p:extLst>
      <p:ext uri="{BB962C8B-B14F-4D97-AF65-F5344CB8AC3E}">
        <p14:creationId xmlns:p14="http://schemas.microsoft.com/office/powerpoint/2010/main" val="61239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anim calcmode="lin" valueType="num">
                                      <p:cBhvr>
                                        <p:cTn id="8" dur="2000" fill="hold"/>
                                        <p:tgtEl>
                                          <p:spTgt spid="14"/>
                                        </p:tgtEl>
                                        <p:attrNameLst>
                                          <p:attrName>ppt_w</p:attrName>
                                        </p:attrNameLst>
                                      </p:cBhvr>
                                      <p:tavLst>
                                        <p:tav tm="0" fmla="#ppt_w*sin(2.5*pi*$)">
                                          <p:val>
                                            <p:fltVal val="0"/>
                                          </p:val>
                                        </p:tav>
                                        <p:tav tm="100000">
                                          <p:val>
                                            <p:fltVal val="1"/>
                                          </p:val>
                                        </p:tav>
                                      </p:tavLst>
                                    </p:anim>
                                    <p:anim calcmode="lin" valueType="num">
                                      <p:cBhvr>
                                        <p:cTn id="9" dur="2000" fill="hold"/>
                                        <p:tgtEl>
                                          <p:spTgt spid="14"/>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000"/>
                                        <p:tgtEl>
                                          <p:spTgt spid="15"/>
                                        </p:tgtEl>
                                      </p:cBhvr>
                                    </p:animEffect>
                                    <p:anim calcmode="lin" valueType="num">
                                      <p:cBhvr>
                                        <p:cTn id="13" dur="2000" fill="hold"/>
                                        <p:tgtEl>
                                          <p:spTgt spid="15"/>
                                        </p:tgtEl>
                                        <p:attrNameLst>
                                          <p:attrName>ppt_w</p:attrName>
                                        </p:attrNameLst>
                                      </p:cBhvr>
                                      <p:tavLst>
                                        <p:tav tm="0" fmla="#ppt_w*sin(2.5*pi*$)">
                                          <p:val>
                                            <p:fltVal val="0"/>
                                          </p:val>
                                        </p:tav>
                                        <p:tav tm="100000">
                                          <p:val>
                                            <p:fltVal val="1"/>
                                          </p:val>
                                        </p:tav>
                                      </p:tavLst>
                                    </p:anim>
                                    <p:anim calcmode="lin" valueType="num">
                                      <p:cBhvr>
                                        <p:cTn id="14" dur="2000" fill="hold"/>
                                        <p:tgtEl>
                                          <p:spTgt spid="15"/>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anim calcmode="lin" valueType="num">
                                      <p:cBhvr>
                                        <p:cTn id="18" dur="2000" fill="hold"/>
                                        <p:tgtEl>
                                          <p:spTgt spid="16"/>
                                        </p:tgtEl>
                                        <p:attrNameLst>
                                          <p:attrName>ppt_w</p:attrName>
                                        </p:attrNameLst>
                                      </p:cBhvr>
                                      <p:tavLst>
                                        <p:tav tm="0" fmla="#ppt_w*sin(2.5*pi*$)">
                                          <p:val>
                                            <p:fltVal val="0"/>
                                          </p:val>
                                        </p:tav>
                                        <p:tav tm="100000">
                                          <p:val>
                                            <p:fltVal val="1"/>
                                          </p:val>
                                        </p:tav>
                                      </p:tavLst>
                                    </p:anim>
                                    <p:anim calcmode="lin" valueType="num">
                                      <p:cBhvr>
                                        <p:cTn id="19"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50" grpId="0" animBg="1"/>
      <p:bldP spid="54" grpId="0" animBg="1"/>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B79EBE-5802-4913-AB05-FFFC98B3CF56}"/>
              </a:ext>
            </a:extLst>
          </p:cNvPr>
          <p:cNvSpPr>
            <a:spLocks noGrp="1"/>
          </p:cNvSpPr>
          <p:nvPr>
            <p:ph type="title"/>
          </p:nvPr>
        </p:nvSpPr>
        <p:spPr/>
        <p:txBody>
          <a:bodyPr>
            <a:normAutofit fontScale="90000"/>
          </a:bodyPr>
          <a:lstStyle/>
          <a:p>
            <a:r>
              <a:rPr lang="fr-CH" sz="5400" err="1">
                <a:solidFill>
                  <a:schemeClr val="tx1"/>
                </a:solidFill>
              </a:rPr>
              <a:t>Competitors</a:t>
            </a:r>
            <a:r>
              <a:rPr lang="fr-CH" sz="5400">
                <a:solidFill>
                  <a:schemeClr val="tx1"/>
                </a:solidFill>
              </a:rPr>
              <a:t>’</a:t>
            </a:r>
            <a:br>
              <a:rPr lang="fr-CH" sz="5400">
                <a:solidFill>
                  <a:schemeClr val="tx1"/>
                </a:solidFill>
              </a:rPr>
            </a:br>
            <a:r>
              <a:rPr lang="fr-CH" sz="5400">
                <a:solidFill>
                  <a:schemeClr val="tx1"/>
                </a:solidFill>
              </a:rPr>
              <a:t>Patents</a:t>
            </a:r>
            <a:endParaRPr lang="fr-FR" sz="5400">
              <a:solidFill>
                <a:schemeClr val="tx1"/>
              </a:solidFill>
            </a:endParaRPr>
          </a:p>
        </p:txBody>
      </p:sp>
      <p:sp>
        <p:nvSpPr>
          <p:cNvPr id="3" name="Espace réservé du texte 2">
            <a:extLst>
              <a:ext uri="{FF2B5EF4-FFF2-40B4-BE49-F238E27FC236}">
                <a16:creationId xmlns:a16="http://schemas.microsoft.com/office/drawing/2014/main" id="{6481C1FC-88E9-4578-BCD2-73138C619859}"/>
              </a:ext>
            </a:extLst>
          </p:cNvPr>
          <p:cNvSpPr>
            <a:spLocks noGrp="1"/>
          </p:cNvSpPr>
          <p:nvPr>
            <p:ph type="body" sz="quarter" idx="14"/>
          </p:nvPr>
        </p:nvSpPr>
        <p:spPr>
          <a:xfrm>
            <a:off x="757160" y="2753145"/>
            <a:ext cx="2693128" cy="487895"/>
          </a:xfrm>
        </p:spPr>
        <p:txBody>
          <a:bodyPr>
            <a:normAutofit/>
          </a:bodyPr>
          <a:lstStyle/>
          <a:p>
            <a:pPr algn="ctr"/>
            <a:r>
              <a:rPr lang="fr-CH" sz="2800">
                <a:solidFill>
                  <a:srgbClr val="C00000"/>
                </a:solidFill>
              </a:rPr>
              <a:t>Electrodes</a:t>
            </a:r>
            <a:endParaRPr lang="fr-FR" sz="2800">
              <a:solidFill>
                <a:srgbClr val="C00000"/>
              </a:solidFill>
              <a:cs typeface="Calibri Light"/>
            </a:endParaRPr>
          </a:p>
        </p:txBody>
      </p:sp>
      <p:sp>
        <p:nvSpPr>
          <p:cNvPr id="4" name="Espace réservé du texte 3">
            <a:extLst>
              <a:ext uri="{FF2B5EF4-FFF2-40B4-BE49-F238E27FC236}">
                <a16:creationId xmlns:a16="http://schemas.microsoft.com/office/drawing/2014/main" id="{7481C039-E8B6-4673-A0C7-72BE575A6431}"/>
              </a:ext>
            </a:extLst>
          </p:cNvPr>
          <p:cNvSpPr>
            <a:spLocks noGrp="1"/>
          </p:cNvSpPr>
          <p:nvPr>
            <p:ph type="body" sz="quarter" idx="20"/>
          </p:nvPr>
        </p:nvSpPr>
        <p:spPr>
          <a:xfrm>
            <a:off x="757159" y="3429001"/>
            <a:ext cx="2693129" cy="2520950"/>
          </a:xfrm>
        </p:spPr>
        <p:txBody>
          <a:bodyPr>
            <a:noAutofit/>
          </a:bodyPr>
          <a:lstStyle/>
          <a:p>
            <a:pPr marL="342900" indent="-342900">
              <a:lnSpc>
                <a:spcPct val="100000"/>
              </a:lnSpc>
              <a:buClr>
                <a:srgbClr val="D3122D"/>
              </a:buClr>
              <a:buFont typeface="Arial" panose="020B0604020202020204" pitchFamily="34" charset="0"/>
              <a:buChar char="•"/>
            </a:pPr>
            <a:r>
              <a:rPr lang="fr-FR" sz="2000">
                <a:solidFill>
                  <a:schemeClr val="tx1"/>
                </a:solidFill>
              </a:rPr>
              <a:t>EP2408514A2:</a:t>
            </a:r>
          </a:p>
          <a:p>
            <a:pPr>
              <a:lnSpc>
                <a:spcPct val="100000"/>
              </a:lnSpc>
            </a:pPr>
            <a:r>
              <a:rPr lang="fr-FR" sz="2000" i="0" strike="noStrike">
                <a:solidFill>
                  <a:schemeClr val="tx1"/>
                </a:solidFill>
                <a:effectLst/>
              </a:rPr>
              <a:t>Active </a:t>
            </a:r>
            <a:r>
              <a:rPr lang="fr-FR" sz="2000" i="0" strike="noStrike" err="1">
                <a:solidFill>
                  <a:schemeClr val="tx1"/>
                </a:solidFill>
                <a:effectLst/>
              </a:rPr>
              <a:t>retinal</a:t>
            </a:r>
            <a:r>
              <a:rPr lang="fr-FR" sz="2000" i="0" strike="noStrike">
                <a:solidFill>
                  <a:schemeClr val="tx1"/>
                </a:solidFill>
                <a:effectLst/>
              </a:rPr>
              <a:t> implant</a:t>
            </a:r>
          </a:p>
          <a:p>
            <a:pPr marL="342900" indent="-342900">
              <a:lnSpc>
                <a:spcPct val="100000"/>
              </a:lnSpc>
              <a:buClr>
                <a:srgbClr val="D3122D"/>
              </a:buClr>
              <a:buFont typeface="Arial" panose="020B0604020202020204" pitchFamily="34" charset="0"/>
              <a:buChar char="•"/>
            </a:pPr>
            <a:r>
              <a:rPr lang="en-US" sz="2000" i="0" strike="noStrike">
                <a:solidFill>
                  <a:schemeClr val="tx1"/>
                </a:solidFill>
                <a:effectLst/>
              </a:rPr>
              <a:t>US8150526B2: </a:t>
            </a:r>
          </a:p>
          <a:p>
            <a:pPr>
              <a:lnSpc>
                <a:spcPct val="100000"/>
              </a:lnSpc>
            </a:pPr>
            <a:r>
              <a:rPr lang="en-US" sz="2000" i="0" strike="noStrike">
                <a:solidFill>
                  <a:schemeClr val="tx1"/>
                </a:solidFill>
                <a:effectLst/>
              </a:rPr>
              <a:t>Retinal prosthesis</a:t>
            </a:r>
          </a:p>
          <a:p>
            <a:pPr marL="342900" indent="-342900">
              <a:lnSpc>
                <a:spcPct val="100000"/>
              </a:lnSpc>
              <a:buClr>
                <a:srgbClr val="D3122D"/>
              </a:buClr>
              <a:buFont typeface="Arial" panose="020B0604020202020204" pitchFamily="34" charset="0"/>
              <a:buChar char="•"/>
            </a:pPr>
            <a:r>
              <a:rPr lang="fr-FR" sz="2000" i="0" strike="noStrike">
                <a:solidFill>
                  <a:schemeClr val="tx1"/>
                </a:solidFill>
                <a:effectLst/>
              </a:rPr>
              <a:t>EP2158937A3</a:t>
            </a:r>
            <a:r>
              <a:rPr lang="en-US" sz="2000" i="0" strike="noStrike">
                <a:solidFill>
                  <a:schemeClr val="tx1"/>
                </a:solidFill>
                <a:effectLst/>
              </a:rPr>
              <a:t>: </a:t>
            </a:r>
          </a:p>
          <a:p>
            <a:pPr>
              <a:lnSpc>
                <a:spcPct val="100000"/>
              </a:lnSpc>
            </a:pPr>
            <a:r>
              <a:rPr lang="fr-FR" sz="2000" i="0" strike="noStrike" err="1">
                <a:solidFill>
                  <a:schemeClr val="tx1"/>
                </a:solidFill>
                <a:effectLst/>
              </a:rPr>
              <a:t>Artificial</a:t>
            </a:r>
            <a:r>
              <a:rPr lang="fr-FR" sz="2000" i="0" strike="noStrike">
                <a:solidFill>
                  <a:schemeClr val="tx1"/>
                </a:solidFill>
                <a:effectLst/>
              </a:rPr>
              <a:t> </a:t>
            </a:r>
            <a:r>
              <a:rPr lang="fr-FR" sz="2000" i="0" strike="noStrike" err="1">
                <a:solidFill>
                  <a:schemeClr val="tx1"/>
                </a:solidFill>
                <a:effectLst/>
              </a:rPr>
              <a:t>retina</a:t>
            </a:r>
            <a:r>
              <a:rPr lang="fr-FR" sz="2000" i="0" strike="noStrike">
                <a:solidFill>
                  <a:schemeClr val="tx1"/>
                </a:solidFill>
                <a:effectLst/>
              </a:rPr>
              <a:t> </a:t>
            </a:r>
            <a:r>
              <a:rPr lang="fr-FR" sz="2000" i="0" strike="noStrike" err="1">
                <a:solidFill>
                  <a:schemeClr val="tx1"/>
                </a:solidFill>
                <a:effectLst/>
              </a:rPr>
              <a:t>device</a:t>
            </a:r>
            <a:endParaRPr lang="fr-FR" sz="2000">
              <a:solidFill>
                <a:schemeClr val="tx1"/>
              </a:solidFill>
            </a:endParaRPr>
          </a:p>
        </p:txBody>
      </p:sp>
      <p:sp>
        <p:nvSpPr>
          <p:cNvPr id="5" name="Espace réservé du texte 4">
            <a:extLst>
              <a:ext uri="{FF2B5EF4-FFF2-40B4-BE49-F238E27FC236}">
                <a16:creationId xmlns:a16="http://schemas.microsoft.com/office/drawing/2014/main" id="{501BF4AE-9666-4E51-B52E-7B0A785BCA65}"/>
              </a:ext>
            </a:extLst>
          </p:cNvPr>
          <p:cNvSpPr>
            <a:spLocks noGrp="1"/>
          </p:cNvSpPr>
          <p:nvPr>
            <p:ph type="body" sz="quarter" idx="24"/>
          </p:nvPr>
        </p:nvSpPr>
        <p:spPr>
          <a:xfrm>
            <a:off x="3652756" y="2753145"/>
            <a:ext cx="2693128" cy="487895"/>
          </a:xfrm>
        </p:spPr>
        <p:txBody>
          <a:bodyPr>
            <a:normAutofit/>
          </a:bodyPr>
          <a:lstStyle/>
          <a:p>
            <a:pPr algn="ctr"/>
            <a:r>
              <a:rPr lang="fr-FR" sz="2800">
                <a:solidFill>
                  <a:srgbClr val="C00000"/>
                </a:solidFill>
              </a:rPr>
              <a:t>Fixation </a:t>
            </a:r>
            <a:endParaRPr lang="fr-FR" sz="2800">
              <a:solidFill>
                <a:srgbClr val="C00000"/>
              </a:solidFill>
              <a:cs typeface="Calibri Light"/>
            </a:endParaRPr>
          </a:p>
        </p:txBody>
      </p:sp>
      <p:sp>
        <p:nvSpPr>
          <p:cNvPr id="6" name="Espace réservé du texte 5">
            <a:extLst>
              <a:ext uri="{FF2B5EF4-FFF2-40B4-BE49-F238E27FC236}">
                <a16:creationId xmlns:a16="http://schemas.microsoft.com/office/drawing/2014/main" id="{A467465F-A2FD-4EBA-9D49-47712D91997E}"/>
              </a:ext>
            </a:extLst>
          </p:cNvPr>
          <p:cNvSpPr>
            <a:spLocks noGrp="1"/>
          </p:cNvSpPr>
          <p:nvPr>
            <p:ph type="body" sz="quarter" idx="21"/>
          </p:nvPr>
        </p:nvSpPr>
        <p:spPr>
          <a:xfrm>
            <a:off x="3652754" y="3429000"/>
            <a:ext cx="2693129" cy="3052010"/>
          </a:xfrm>
        </p:spPr>
        <p:txBody>
          <a:bodyPr>
            <a:normAutofit/>
          </a:bodyPr>
          <a:lstStyle/>
          <a:p>
            <a:pPr marL="342900" indent="-342900">
              <a:lnSpc>
                <a:spcPct val="120000"/>
              </a:lnSpc>
              <a:buClr>
                <a:srgbClr val="D3122D"/>
              </a:buClr>
              <a:buFont typeface="Arial" panose="020B0604020202020204" pitchFamily="34" charset="0"/>
              <a:buChar char="•"/>
            </a:pPr>
            <a:r>
              <a:rPr lang="fr-FR" sz="2000" i="0">
                <a:solidFill>
                  <a:schemeClr val="tx1"/>
                </a:solidFill>
                <a:effectLst/>
              </a:rPr>
              <a:t>US2021162213A1:</a:t>
            </a:r>
          </a:p>
          <a:p>
            <a:pPr>
              <a:lnSpc>
                <a:spcPct val="120000"/>
              </a:lnSpc>
            </a:pPr>
            <a:r>
              <a:rPr lang="fr-FR" sz="2000" i="0" err="1">
                <a:solidFill>
                  <a:schemeClr val="tx1"/>
                </a:solidFill>
                <a:effectLst/>
              </a:rPr>
              <a:t>Retinal</a:t>
            </a:r>
            <a:r>
              <a:rPr lang="fr-FR" sz="2000" i="0">
                <a:solidFill>
                  <a:schemeClr val="tx1"/>
                </a:solidFill>
                <a:effectLst/>
              </a:rPr>
              <a:t> implant fixatio</a:t>
            </a:r>
            <a:r>
              <a:rPr lang="fr-FR" sz="2000">
                <a:solidFill>
                  <a:schemeClr val="tx1"/>
                </a:solidFill>
              </a:rPr>
              <a:t>n</a:t>
            </a:r>
          </a:p>
          <a:p>
            <a:pPr marL="342900" indent="-342900">
              <a:lnSpc>
                <a:spcPct val="120000"/>
              </a:lnSpc>
              <a:buClr>
                <a:srgbClr val="D3122D"/>
              </a:buClr>
              <a:buFont typeface="Arial" panose="020B0604020202020204" pitchFamily="34" charset="0"/>
              <a:buChar char="•"/>
            </a:pPr>
            <a:r>
              <a:rPr lang="fr-FR" sz="2000" i="0">
                <a:solidFill>
                  <a:schemeClr val="tx1"/>
                </a:solidFill>
                <a:effectLst/>
              </a:rPr>
              <a:t>WO2019211847A1:</a:t>
            </a:r>
          </a:p>
          <a:p>
            <a:pPr>
              <a:lnSpc>
                <a:spcPct val="120000"/>
              </a:lnSpc>
            </a:pPr>
            <a:r>
              <a:rPr lang="fr-FR" sz="2000" i="0" err="1">
                <a:solidFill>
                  <a:schemeClr val="tx1"/>
                </a:solidFill>
                <a:effectLst/>
              </a:rPr>
              <a:t>Retinal</a:t>
            </a:r>
            <a:r>
              <a:rPr lang="fr-FR" sz="2000" i="0">
                <a:solidFill>
                  <a:schemeClr val="tx1"/>
                </a:solidFill>
                <a:effectLst/>
              </a:rPr>
              <a:t> implant fixation </a:t>
            </a:r>
            <a:r>
              <a:rPr lang="fr-FR" sz="2000" i="0" err="1">
                <a:solidFill>
                  <a:schemeClr val="tx1"/>
                </a:solidFill>
                <a:effectLst/>
              </a:rPr>
              <a:t>apparatus</a:t>
            </a:r>
            <a:r>
              <a:rPr lang="fr-FR" sz="2000" i="0">
                <a:solidFill>
                  <a:schemeClr val="tx1"/>
                </a:solidFill>
                <a:effectLst/>
              </a:rPr>
              <a:t> and techniques</a:t>
            </a:r>
          </a:p>
          <a:p>
            <a:endParaRPr lang="fr-FR" sz="2000" i="0">
              <a:solidFill>
                <a:schemeClr val="tx1"/>
              </a:solidFill>
              <a:effectLst/>
            </a:endParaRPr>
          </a:p>
          <a:p>
            <a:pPr marL="342900" indent="-342900">
              <a:buFont typeface="Arial" panose="020B0604020202020204" pitchFamily="34" charset="0"/>
              <a:buChar char="•"/>
            </a:pPr>
            <a:endParaRPr lang="fr-FR" sz="2000">
              <a:solidFill>
                <a:schemeClr val="tx1"/>
              </a:solidFill>
            </a:endParaRPr>
          </a:p>
        </p:txBody>
      </p:sp>
      <p:sp>
        <p:nvSpPr>
          <p:cNvPr id="7" name="Espace réservé du texte 6">
            <a:extLst>
              <a:ext uri="{FF2B5EF4-FFF2-40B4-BE49-F238E27FC236}">
                <a16:creationId xmlns:a16="http://schemas.microsoft.com/office/drawing/2014/main" id="{18B57DC5-7F71-41A2-AE28-45D27C9DC0E3}"/>
              </a:ext>
            </a:extLst>
          </p:cNvPr>
          <p:cNvSpPr>
            <a:spLocks noGrp="1"/>
          </p:cNvSpPr>
          <p:nvPr>
            <p:ph type="body" sz="quarter" idx="25"/>
          </p:nvPr>
        </p:nvSpPr>
        <p:spPr>
          <a:xfrm>
            <a:off x="6548353" y="2753145"/>
            <a:ext cx="2693128" cy="487895"/>
          </a:xfrm>
        </p:spPr>
        <p:txBody>
          <a:bodyPr>
            <a:normAutofit/>
          </a:bodyPr>
          <a:lstStyle/>
          <a:p>
            <a:pPr algn="ctr"/>
            <a:r>
              <a:rPr lang="fr-CH" sz="2800">
                <a:solidFill>
                  <a:srgbClr val="C00000"/>
                </a:solidFill>
              </a:rPr>
              <a:t>Materials</a:t>
            </a:r>
            <a:endParaRPr lang="fr-FR" sz="2800">
              <a:solidFill>
                <a:srgbClr val="C00000"/>
              </a:solidFill>
              <a:cs typeface="Calibri Light"/>
            </a:endParaRPr>
          </a:p>
        </p:txBody>
      </p:sp>
      <p:sp>
        <p:nvSpPr>
          <p:cNvPr id="8" name="Espace réservé du texte 7">
            <a:extLst>
              <a:ext uri="{FF2B5EF4-FFF2-40B4-BE49-F238E27FC236}">
                <a16:creationId xmlns:a16="http://schemas.microsoft.com/office/drawing/2014/main" id="{1922349F-FF1C-47BC-A1F9-7AE950BE4D23}"/>
              </a:ext>
            </a:extLst>
          </p:cNvPr>
          <p:cNvSpPr>
            <a:spLocks noGrp="1"/>
          </p:cNvSpPr>
          <p:nvPr>
            <p:ph type="body" sz="quarter" idx="23"/>
          </p:nvPr>
        </p:nvSpPr>
        <p:spPr>
          <a:xfrm>
            <a:off x="6548351" y="3429001"/>
            <a:ext cx="2693129" cy="3052010"/>
          </a:xfrm>
        </p:spPr>
        <p:txBody>
          <a:bodyPr>
            <a:normAutofit/>
          </a:bodyPr>
          <a:lstStyle/>
          <a:p>
            <a:pPr marL="342900" indent="-342900">
              <a:lnSpc>
                <a:spcPct val="100000"/>
              </a:lnSpc>
              <a:buClr>
                <a:srgbClr val="D3122D"/>
              </a:buClr>
              <a:buFont typeface="Arial" panose="020B0604020202020204" pitchFamily="34" charset="0"/>
              <a:buChar char="•"/>
            </a:pPr>
            <a:r>
              <a:rPr lang="fr-FR" sz="2000">
                <a:solidFill>
                  <a:schemeClr val="tx1"/>
                </a:solidFill>
              </a:rPr>
              <a:t>WO2005082049A2:</a:t>
            </a:r>
          </a:p>
          <a:p>
            <a:pPr>
              <a:lnSpc>
                <a:spcPct val="100000"/>
              </a:lnSpc>
            </a:pPr>
            <a:r>
              <a:rPr lang="fr-FR" sz="2000" i="0" strike="noStrike" err="1">
                <a:solidFill>
                  <a:schemeClr val="tx1"/>
                </a:solidFill>
                <a:effectLst/>
              </a:rPr>
              <a:t>Artificial</a:t>
            </a:r>
            <a:r>
              <a:rPr lang="fr-FR" sz="2000" i="0" strike="noStrike">
                <a:solidFill>
                  <a:schemeClr val="tx1"/>
                </a:solidFill>
                <a:effectLst/>
              </a:rPr>
              <a:t> biocompatible </a:t>
            </a:r>
            <a:r>
              <a:rPr lang="fr-FR" sz="2000" i="0" strike="noStrike" err="1">
                <a:solidFill>
                  <a:schemeClr val="tx1"/>
                </a:solidFill>
                <a:effectLst/>
              </a:rPr>
              <a:t>material</a:t>
            </a:r>
            <a:endParaRPr lang="fr-FR" sz="2000">
              <a:solidFill>
                <a:schemeClr val="tx1"/>
              </a:solidFill>
            </a:endParaRPr>
          </a:p>
        </p:txBody>
      </p:sp>
      <p:sp>
        <p:nvSpPr>
          <p:cNvPr id="9" name="Espace réservé du numéro de diapositive 8">
            <a:extLst>
              <a:ext uri="{FF2B5EF4-FFF2-40B4-BE49-F238E27FC236}">
                <a16:creationId xmlns:a16="http://schemas.microsoft.com/office/drawing/2014/main" id="{4536FDAB-B322-4CF2-AF6F-8516DFFC7EFD}"/>
              </a:ext>
            </a:extLst>
          </p:cNvPr>
          <p:cNvSpPr>
            <a:spLocks noGrp="1"/>
          </p:cNvSpPr>
          <p:nvPr>
            <p:ph type="sldNum" sz="quarter" idx="4"/>
          </p:nvPr>
        </p:nvSpPr>
        <p:spPr/>
        <p:txBody>
          <a:bodyPr/>
          <a:lstStyle/>
          <a:p>
            <a:pPr>
              <a:defRPr/>
            </a:pPr>
            <a:fld id="{8D1FC6F8-0BCD-47E9-9C64-690771D9C143}" type="slidenum">
              <a:rPr lang="en-US" smtClean="0">
                <a:solidFill>
                  <a:schemeClr val="tx1"/>
                </a:solidFill>
              </a:rPr>
              <a:pPr>
                <a:defRPr/>
              </a:pPr>
              <a:t>8</a:t>
            </a:fld>
            <a:endParaRPr lang="en-US">
              <a:solidFill>
                <a:schemeClr val="tx1"/>
              </a:solidFill>
              <a:cs typeface="Calibri"/>
            </a:endParaRPr>
          </a:p>
        </p:txBody>
      </p:sp>
      <p:sp>
        <p:nvSpPr>
          <p:cNvPr id="10" name="ZoneTexte 9">
            <a:extLst>
              <a:ext uri="{FF2B5EF4-FFF2-40B4-BE49-F238E27FC236}">
                <a16:creationId xmlns:a16="http://schemas.microsoft.com/office/drawing/2014/main" id="{F41A7478-615C-4CD5-9B1F-4CBA3E0B0EA6}"/>
              </a:ext>
            </a:extLst>
          </p:cNvPr>
          <p:cNvSpPr txBox="1"/>
          <p:nvPr/>
        </p:nvSpPr>
        <p:spPr>
          <a:xfrm>
            <a:off x="8036559" y="5553990"/>
            <a:ext cx="4898647"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500">
                <a:cs typeface="Calibri Light"/>
              </a:rPr>
              <a:t>FTO </a:t>
            </a:r>
            <a:r>
              <a:rPr lang="fr-FR" sz="2500" err="1">
                <a:cs typeface="Calibri Light"/>
              </a:rPr>
              <a:t>approved</a:t>
            </a:r>
            <a:endParaRPr lang="fr-FR" sz="2500">
              <a:cs typeface="Calibri Light"/>
            </a:endParaRPr>
          </a:p>
          <a:p>
            <a:r>
              <a:rPr lang="fr-FR" sz="1700">
                <a:cs typeface="Calibri Light"/>
              </a:rPr>
              <a:t>by PRINS </a:t>
            </a:r>
            <a:r>
              <a:rPr lang="fr-FR" sz="1700" err="1">
                <a:cs typeface="Calibri Light"/>
              </a:rPr>
              <a:t>Intellectual</a:t>
            </a:r>
            <a:r>
              <a:rPr lang="fr-FR" sz="1700">
                <a:cs typeface="Calibri Light"/>
              </a:rPr>
              <a:t> </a:t>
            </a:r>
            <a:r>
              <a:rPr lang="fr-FR" sz="1700" err="1">
                <a:cs typeface="Calibri Light"/>
              </a:rPr>
              <a:t>Property</a:t>
            </a:r>
            <a:r>
              <a:rPr lang="fr-FR" sz="1700">
                <a:cs typeface="Calibri Light"/>
              </a:rPr>
              <a:t> AG in Zurich</a:t>
            </a:r>
          </a:p>
        </p:txBody>
      </p:sp>
      <p:pic>
        <p:nvPicPr>
          <p:cNvPr id="12" name="Graphique 11" descr="Coche avec un remplissage uni">
            <a:extLst>
              <a:ext uri="{FF2B5EF4-FFF2-40B4-BE49-F238E27FC236}">
                <a16:creationId xmlns:a16="http://schemas.microsoft.com/office/drawing/2014/main" id="{DDEC2BD2-7137-455C-9619-5DE48FAD86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65723" y="5477499"/>
            <a:ext cx="549728" cy="549728"/>
          </a:xfrm>
          <a:prstGeom prst="rect">
            <a:avLst/>
          </a:prstGeom>
        </p:spPr>
      </p:pic>
      <p:sp>
        <p:nvSpPr>
          <p:cNvPr id="13" name="ZoneTexte 12">
            <a:extLst>
              <a:ext uri="{FF2B5EF4-FFF2-40B4-BE49-F238E27FC236}">
                <a16:creationId xmlns:a16="http://schemas.microsoft.com/office/drawing/2014/main" id="{B56191AF-956C-4FCB-A431-7C527B89913E}"/>
              </a:ext>
            </a:extLst>
          </p:cNvPr>
          <p:cNvSpPr txBox="1"/>
          <p:nvPr/>
        </p:nvSpPr>
        <p:spPr>
          <a:xfrm>
            <a:off x="10974941" y="6366901"/>
            <a:ext cx="1217059" cy="369332"/>
          </a:xfrm>
          <a:prstGeom prst="rect">
            <a:avLst/>
          </a:prstGeom>
          <a:noFill/>
        </p:spPr>
        <p:txBody>
          <a:bodyPr vert="horz" wrap="square" rtlCol="0">
            <a:spAutoFit/>
          </a:bodyPr>
          <a:lstStyle/>
          <a:p>
            <a:r>
              <a:rPr lang="fr-CH"/>
              <a:t>redinal.ch</a:t>
            </a:r>
            <a:endParaRPr lang="fr-FR"/>
          </a:p>
        </p:txBody>
      </p:sp>
    </p:spTree>
    <p:extLst>
      <p:ext uri="{BB962C8B-B14F-4D97-AF65-F5344CB8AC3E}">
        <p14:creationId xmlns:p14="http://schemas.microsoft.com/office/powerpoint/2010/main" val="1651422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B79EBE-5802-4913-AB05-FFFC98B3CF56}"/>
              </a:ext>
            </a:extLst>
          </p:cNvPr>
          <p:cNvSpPr>
            <a:spLocks noGrp="1"/>
          </p:cNvSpPr>
          <p:nvPr>
            <p:ph type="title"/>
          </p:nvPr>
        </p:nvSpPr>
        <p:spPr/>
        <p:txBody>
          <a:bodyPr>
            <a:normAutofit fontScale="90000"/>
          </a:bodyPr>
          <a:lstStyle/>
          <a:p>
            <a:r>
              <a:rPr lang="fr-CH" sz="5400" err="1">
                <a:solidFill>
                  <a:schemeClr val="tx1"/>
                </a:solidFill>
              </a:rPr>
              <a:t>Redinal’s</a:t>
            </a:r>
            <a:br>
              <a:rPr lang="fr-CH" sz="5400">
                <a:solidFill>
                  <a:schemeClr val="tx1"/>
                </a:solidFill>
              </a:rPr>
            </a:br>
            <a:r>
              <a:rPr lang="fr-CH" sz="5400">
                <a:solidFill>
                  <a:schemeClr val="tx1"/>
                </a:solidFill>
              </a:rPr>
              <a:t>Patents</a:t>
            </a:r>
            <a:endParaRPr lang="fr-FR" sz="5400">
              <a:solidFill>
                <a:schemeClr val="tx1"/>
              </a:solidFill>
              <a:cs typeface="Calibri Light"/>
            </a:endParaRPr>
          </a:p>
        </p:txBody>
      </p:sp>
      <p:sp>
        <p:nvSpPr>
          <p:cNvPr id="3" name="Espace réservé du texte 2">
            <a:extLst>
              <a:ext uri="{FF2B5EF4-FFF2-40B4-BE49-F238E27FC236}">
                <a16:creationId xmlns:a16="http://schemas.microsoft.com/office/drawing/2014/main" id="{6481C1FC-88E9-4578-BCD2-73138C619859}"/>
              </a:ext>
            </a:extLst>
          </p:cNvPr>
          <p:cNvSpPr>
            <a:spLocks noGrp="1"/>
          </p:cNvSpPr>
          <p:nvPr>
            <p:ph type="body" sz="quarter" idx="14"/>
          </p:nvPr>
        </p:nvSpPr>
        <p:spPr>
          <a:xfrm>
            <a:off x="1075031" y="3256938"/>
            <a:ext cx="2693128" cy="487895"/>
          </a:xfrm>
        </p:spPr>
        <p:txBody>
          <a:bodyPr>
            <a:normAutofit/>
          </a:bodyPr>
          <a:lstStyle/>
          <a:p>
            <a:pPr algn="ctr"/>
            <a:r>
              <a:rPr lang="fr-CH" sz="2800" err="1">
                <a:solidFill>
                  <a:srgbClr val="C00000"/>
                </a:solidFill>
              </a:rPr>
              <a:t>Owned</a:t>
            </a:r>
            <a:endParaRPr lang="fr-FR" sz="2800">
              <a:solidFill>
                <a:srgbClr val="C00000"/>
              </a:solidFill>
              <a:cs typeface="Calibri Light"/>
            </a:endParaRPr>
          </a:p>
        </p:txBody>
      </p:sp>
      <p:sp>
        <p:nvSpPr>
          <p:cNvPr id="4" name="Espace réservé du texte 3">
            <a:extLst>
              <a:ext uri="{FF2B5EF4-FFF2-40B4-BE49-F238E27FC236}">
                <a16:creationId xmlns:a16="http://schemas.microsoft.com/office/drawing/2014/main" id="{7481C039-E8B6-4673-A0C7-72BE575A6431}"/>
              </a:ext>
            </a:extLst>
          </p:cNvPr>
          <p:cNvSpPr>
            <a:spLocks noGrp="1"/>
          </p:cNvSpPr>
          <p:nvPr>
            <p:ph type="body" sz="quarter" idx="20"/>
          </p:nvPr>
        </p:nvSpPr>
        <p:spPr>
          <a:xfrm>
            <a:off x="1075031" y="3932793"/>
            <a:ext cx="4260340" cy="3111500"/>
          </a:xfrm>
        </p:spPr>
        <p:txBody>
          <a:bodyPr>
            <a:normAutofit/>
          </a:bodyPr>
          <a:lstStyle/>
          <a:p>
            <a:pPr marL="342900" indent="-342900">
              <a:lnSpc>
                <a:spcPct val="100000"/>
              </a:lnSpc>
              <a:buClr>
                <a:srgbClr val="D3122D"/>
              </a:buClr>
              <a:buFont typeface="Arial" panose="020B0604020202020204" pitchFamily="34" charset="0"/>
              <a:buChar char="•"/>
            </a:pPr>
            <a:r>
              <a:rPr lang="fr-FR" sz="2000" b="0" strike="noStrike">
                <a:solidFill>
                  <a:schemeClr val="tx1"/>
                </a:solidFill>
                <a:effectLst/>
              </a:rPr>
              <a:t>WO2018177547(A1):</a:t>
            </a:r>
            <a:endParaRPr lang="fr-FR" sz="2000" strike="noStrike">
              <a:solidFill>
                <a:schemeClr val="tx1"/>
              </a:solidFill>
              <a:effectLst/>
            </a:endParaRPr>
          </a:p>
          <a:p>
            <a:pPr>
              <a:lnSpc>
                <a:spcPct val="100000"/>
              </a:lnSpc>
            </a:pPr>
            <a:r>
              <a:rPr lang="fr-FR" sz="2000" err="1">
                <a:solidFill>
                  <a:schemeClr val="tx1"/>
                </a:solidFill>
              </a:rPr>
              <a:t>P</a:t>
            </a:r>
            <a:r>
              <a:rPr lang="fr-FR" sz="2000" i="0" u="none" strike="noStrike" err="1">
                <a:solidFill>
                  <a:schemeClr val="tx1"/>
                </a:solidFill>
                <a:effectLst/>
              </a:rPr>
              <a:t>olymer-based</a:t>
            </a:r>
            <a:r>
              <a:rPr lang="fr-FR" sz="2000" i="0" u="none" strike="noStrike">
                <a:solidFill>
                  <a:schemeClr val="tx1"/>
                </a:solidFill>
                <a:effectLst/>
              </a:rPr>
              <a:t> </a:t>
            </a:r>
            <a:r>
              <a:rPr lang="fr-FR" sz="2000" i="0" u="none" strike="noStrike" err="1">
                <a:solidFill>
                  <a:schemeClr val="tx1"/>
                </a:solidFill>
                <a:effectLst/>
              </a:rPr>
              <a:t>optoelectronic</a:t>
            </a:r>
            <a:endParaRPr lang="fr-FR" sz="2000">
              <a:solidFill>
                <a:schemeClr val="tx1"/>
              </a:solidFill>
            </a:endParaRPr>
          </a:p>
          <a:p>
            <a:pPr marL="342900" indent="-342900">
              <a:lnSpc>
                <a:spcPct val="100000"/>
              </a:lnSpc>
              <a:buClr>
                <a:srgbClr val="D3122D"/>
              </a:buClr>
              <a:buFont typeface="Arial" panose="020B0604020202020204" pitchFamily="34" charset="0"/>
              <a:buChar char="•"/>
            </a:pPr>
            <a:r>
              <a:rPr lang="fr-FR" sz="2000" b="0" i="0" u="none" strike="noStrike">
                <a:solidFill>
                  <a:schemeClr val="tx1"/>
                </a:solidFill>
                <a:effectLst/>
                <a:latin typeface="Calibri" panose="020F0502020204030204" pitchFamily="34" charset="0"/>
              </a:rPr>
              <a:t>WO2018103828(A1):</a:t>
            </a:r>
          </a:p>
          <a:p>
            <a:pPr>
              <a:lnSpc>
                <a:spcPct val="100000"/>
              </a:lnSpc>
            </a:pPr>
            <a:r>
              <a:rPr lang="fr-FR" sz="2000">
                <a:solidFill>
                  <a:schemeClr val="tx1"/>
                </a:solidFill>
              </a:rPr>
              <a:t>I</a:t>
            </a:r>
            <a:r>
              <a:rPr lang="en-US" sz="2000" i="0" err="1">
                <a:solidFill>
                  <a:schemeClr val="tx1"/>
                </a:solidFill>
                <a:effectLst/>
              </a:rPr>
              <a:t>mplantable</a:t>
            </a:r>
            <a:r>
              <a:rPr lang="en-US" sz="2000" i="0">
                <a:solidFill>
                  <a:schemeClr val="tx1"/>
                </a:solidFill>
                <a:effectLst/>
              </a:rPr>
              <a:t> electrode and method for manufacturing</a:t>
            </a:r>
          </a:p>
          <a:p>
            <a:pPr>
              <a:lnSpc>
                <a:spcPct val="100000"/>
              </a:lnSpc>
            </a:pPr>
            <a:endParaRPr lang="fr-FR" sz="1800" b="1" i="0" u="none" strike="noStrike">
              <a:solidFill>
                <a:srgbClr val="0E2034"/>
              </a:solidFill>
              <a:effectLst/>
              <a:latin typeface="Arial" panose="020B0604020202020204" pitchFamily="34" charset="0"/>
            </a:endParaRPr>
          </a:p>
        </p:txBody>
      </p:sp>
      <p:sp>
        <p:nvSpPr>
          <p:cNvPr id="5" name="Espace réservé du texte 4">
            <a:extLst>
              <a:ext uri="{FF2B5EF4-FFF2-40B4-BE49-F238E27FC236}">
                <a16:creationId xmlns:a16="http://schemas.microsoft.com/office/drawing/2014/main" id="{501BF4AE-9666-4E51-B52E-7B0A785BCA65}"/>
              </a:ext>
            </a:extLst>
          </p:cNvPr>
          <p:cNvSpPr>
            <a:spLocks noGrp="1"/>
          </p:cNvSpPr>
          <p:nvPr>
            <p:ph type="body" sz="quarter" idx="24"/>
          </p:nvPr>
        </p:nvSpPr>
        <p:spPr>
          <a:xfrm>
            <a:off x="5585387" y="3256938"/>
            <a:ext cx="2693128" cy="487896"/>
          </a:xfrm>
        </p:spPr>
        <p:txBody>
          <a:bodyPr>
            <a:noAutofit/>
          </a:bodyPr>
          <a:lstStyle/>
          <a:p>
            <a:pPr algn="ctr"/>
            <a:r>
              <a:rPr lang="fr-CH" sz="2800">
                <a:solidFill>
                  <a:srgbClr val="C00000"/>
                </a:solidFill>
              </a:rPr>
              <a:t>FUTURE</a:t>
            </a:r>
            <a:endParaRPr lang="fr-FR" sz="2800">
              <a:solidFill>
                <a:srgbClr val="C00000"/>
              </a:solidFill>
              <a:cs typeface="Calibri Light"/>
            </a:endParaRPr>
          </a:p>
        </p:txBody>
      </p:sp>
      <p:sp>
        <p:nvSpPr>
          <p:cNvPr id="9" name="Espace réservé du numéro de diapositive 8">
            <a:extLst>
              <a:ext uri="{FF2B5EF4-FFF2-40B4-BE49-F238E27FC236}">
                <a16:creationId xmlns:a16="http://schemas.microsoft.com/office/drawing/2014/main" id="{4536FDAB-B322-4CF2-AF6F-8516DFFC7EFD}"/>
              </a:ext>
            </a:extLst>
          </p:cNvPr>
          <p:cNvSpPr>
            <a:spLocks noGrp="1"/>
          </p:cNvSpPr>
          <p:nvPr>
            <p:ph type="sldNum" sz="quarter" idx="4"/>
          </p:nvPr>
        </p:nvSpPr>
        <p:spPr/>
        <p:txBody>
          <a:bodyPr/>
          <a:lstStyle/>
          <a:p>
            <a:pPr>
              <a:defRPr/>
            </a:pPr>
            <a:fld id="{8D1FC6F8-0BCD-47E9-9C64-690771D9C143}" type="slidenum">
              <a:rPr lang="en-US" smtClean="0">
                <a:solidFill>
                  <a:schemeClr val="tx1"/>
                </a:solidFill>
              </a:rPr>
              <a:pPr>
                <a:defRPr/>
              </a:pPr>
              <a:t>9</a:t>
            </a:fld>
            <a:endParaRPr lang="en-US">
              <a:solidFill>
                <a:schemeClr val="tx1"/>
              </a:solidFill>
              <a:cs typeface="Calibri"/>
            </a:endParaRPr>
          </a:p>
        </p:txBody>
      </p:sp>
      <p:sp>
        <p:nvSpPr>
          <p:cNvPr id="10" name="Espace réservé du texte 3">
            <a:extLst>
              <a:ext uri="{FF2B5EF4-FFF2-40B4-BE49-F238E27FC236}">
                <a16:creationId xmlns:a16="http://schemas.microsoft.com/office/drawing/2014/main" id="{EC6C1494-12FB-4354-A863-2537026D8C50}"/>
              </a:ext>
            </a:extLst>
          </p:cNvPr>
          <p:cNvSpPr txBox="1">
            <a:spLocks/>
          </p:cNvSpPr>
          <p:nvPr/>
        </p:nvSpPr>
        <p:spPr>
          <a:xfrm>
            <a:off x="5585714" y="3910566"/>
            <a:ext cx="4116077" cy="3111500"/>
          </a:xfrm>
          <a:prstGeom prst="rect">
            <a:avLst/>
          </a:prstGeom>
        </p:spPr>
        <p:txBody>
          <a:bodyPr vert="horz" lIns="91440" tIns="45720" rIns="91440" bIns="45720" rtlCol="0" anchor="t">
            <a:normAutofit/>
          </a:bodyPr>
          <a:lstStyle>
            <a:lvl1pPr marL="0" indent="0" algn="l" defTabSz="914400" rtl="0" eaLnBrk="1" latinLnBrk="0" hangingPunct="1">
              <a:lnSpc>
                <a:spcPct val="150000"/>
              </a:lnSpc>
              <a:spcBef>
                <a:spcPts val="0"/>
              </a:spcBef>
              <a:buClr>
                <a:schemeClr val="accent6"/>
              </a:buClr>
              <a:buFont typeface="Courier New" panose="02070309020205020404" pitchFamily="49" charset="0"/>
              <a:buNone/>
              <a:defRPr sz="1400" kern="1200" cap="none" spc="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rtl="0">
              <a:lnSpc>
                <a:spcPct val="100000"/>
              </a:lnSpc>
              <a:spcBef>
                <a:spcPts val="0"/>
              </a:spcBef>
              <a:spcAft>
                <a:spcPts val="0"/>
              </a:spcAft>
              <a:buClr>
                <a:srgbClr val="D3122D"/>
              </a:buClr>
              <a:buFont typeface="Arial" panose="020B0604020202020204" pitchFamily="34" charset="0"/>
              <a:buChar char="•"/>
            </a:pPr>
            <a:r>
              <a:rPr lang="fr-FR" sz="2000" b="0" i="0" u="none" strike="noStrike">
                <a:solidFill>
                  <a:schemeClr val="tx1"/>
                </a:solidFill>
                <a:effectLst/>
              </a:rPr>
              <a:t>Implantation </a:t>
            </a:r>
            <a:r>
              <a:rPr lang="fr-FR" sz="2000" b="0" i="0" u="none" strike="noStrike" err="1">
                <a:solidFill>
                  <a:schemeClr val="tx1"/>
                </a:solidFill>
                <a:effectLst/>
              </a:rPr>
              <a:t>device</a:t>
            </a:r>
            <a:endParaRPr lang="fr-FR" sz="2000" b="0">
              <a:solidFill>
                <a:schemeClr val="tx1"/>
              </a:solidFill>
              <a:effectLst/>
            </a:endParaRPr>
          </a:p>
          <a:p>
            <a:pPr marL="285750" indent="-285750">
              <a:lnSpc>
                <a:spcPct val="100000"/>
              </a:lnSpc>
              <a:buClr>
                <a:srgbClr val="D3122D"/>
              </a:buClr>
              <a:buFont typeface="Arial" panose="020B0604020202020204" pitchFamily="34" charset="0"/>
              <a:buChar char="•"/>
            </a:pPr>
            <a:r>
              <a:rPr lang="fr-FR" sz="2000" b="0" i="0" u="none" strike="noStrike">
                <a:solidFill>
                  <a:schemeClr val="tx1"/>
                </a:solidFill>
                <a:effectLst/>
              </a:rPr>
              <a:t>Second </a:t>
            </a:r>
            <a:r>
              <a:rPr lang="fr-FR" sz="2000" b="0" i="0" u="none" strike="noStrike" err="1">
                <a:solidFill>
                  <a:schemeClr val="tx1"/>
                </a:solidFill>
                <a:effectLst/>
              </a:rPr>
              <a:t>generation</a:t>
            </a:r>
            <a:r>
              <a:rPr lang="fr-FR" sz="2000" b="0" i="0" u="none" strike="noStrike">
                <a:solidFill>
                  <a:schemeClr val="tx1"/>
                </a:solidFill>
                <a:effectLst/>
              </a:rPr>
              <a:t> </a:t>
            </a:r>
            <a:r>
              <a:rPr lang="fr-FR" sz="2000" b="0" i="0" u="none" strike="noStrike" err="1">
                <a:solidFill>
                  <a:schemeClr val="tx1"/>
                </a:solidFill>
                <a:effectLst/>
              </a:rPr>
              <a:t>technology</a:t>
            </a:r>
            <a:endParaRPr lang="fr-FR" sz="2000" b="1">
              <a:solidFill>
                <a:schemeClr val="tx1"/>
              </a:solidFill>
            </a:endParaRPr>
          </a:p>
        </p:txBody>
      </p:sp>
      <p:sp>
        <p:nvSpPr>
          <p:cNvPr id="8" name="ZoneTexte 7">
            <a:extLst>
              <a:ext uri="{FF2B5EF4-FFF2-40B4-BE49-F238E27FC236}">
                <a16:creationId xmlns:a16="http://schemas.microsoft.com/office/drawing/2014/main" id="{1970B97E-1F07-4E23-8312-77D8C3FCA047}"/>
              </a:ext>
            </a:extLst>
          </p:cNvPr>
          <p:cNvSpPr txBox="1"/>
          <p:nvPr/>
        </p:nvSpPr>
        <p:spPr>
          <a:xfrm>
            <a:off x="10974941" y="6366901"/>
            <a:ext cx="1217059" cy="369332"/>
          </a:xfrm>
          <a:prstGeom prst="rect">
            <a:avLst/>
          </a:prstGeom>
          <a:noFill/>
        </p:spPr>
        <p:txBody>
          <a:bodyPr vert="horz" wrap="square" rtlCol="0">
            <a:spAutoFit/>
          </a:bodyPr>
          <a:lstStyle/>
          <a:p>
            <a:r>
              <a:rPr lang="fr-CH"/>
              <a:t>redinal.ch</a:t>
            </a:r>
            <a:endParaRPr lang="fr-FR"/>
          </a:p>
        </p:txBody>
      </p:sp>
    </p:spTree>
    <p:extLst>
      <p:ext uri="{BB962C8B-B14F-4D97-AF65-F5344CB8AC3E}">
        <p14:creationId xmlns:p14="http://schemas.microsoft.com/office/powerpoint/2010/main" val="3772298581"/>
      </p:ext>
    </p:extLst>
  </p:cSld>
  <p:clrMapOvr>
    <a:masterClrMapping/>
  </p:clrMapOvr>
</p:sld>
</file>

<file path=ppt/theme/theme1.xml><?xml version="1.0" encoding="utf-8"?>
<a:theme xmlns:a="http://schemas.openxmlformats.org/drawingml/2006/main" name="Office Theme">
  <a:themeElements>
    <a:clrScheme name="Personnalisé 5">
      <a:dk1>
        <a:sysClr val="windowText" lastClr="000000"/>
      </a:dk1>
      <a:lt1>
        <a:sysClr val="window" lastClr="FFFFFF"/>
      </a:lt1>
      <a:dk2>
        <a:srgbClr val="44546A"/>
      </a:dk2>
      <a:lt2>
        <a:srgbClr val="E7E6E6"/>
      </a:lt2>
      <a:accent1>
        <a:srgbClr val="E9F9FF"/>
      </a:accent1>
      <a:accent2>
        <a:srgbClr val="00B0F0"/>
      </a:accent2>
      <a:accent3>
        <a:srgbClr val="36AFCE"/>
      </a:accent3>
      <a:accent4>
        <a:srgbClr val="1D6FA9"/>
      </a:accent4>
      <a:accent5>
        <a:srgbClr val="B74919"/>
      </a:accent5>
      <a:accent6>
        <a:srgbClr val="F19D19"/>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c99f02d9-c7db-4e60-8533-6231037e196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DC31B9630B9F4EACB9A5FE739771A4" ma:contentTypeVersion="13" ma:contentTypeDescription="Crée un document." ma:contentTypeScope="" ma:versionID="2423729bed79a05c008acf379577dda4">
  <xsd:schema xmlns:xsd="http://www.w3.org/2001/XMLSchema" xmlns:xs="http://www.w3.org/2001/XMLSchema" xmlns:p="http://schemas.microsoft.com/office/2006/metadata/properties" xmlns:ns3="c99f02d9-c7db-4e60-8533-6231037e1960" xmlns:ns4="5e631df7-e4eb-4a0f-b404-ea937514e6ef" targetNamespace="http://schemas.microsoft.com/office/2006/metadata/properties" ma:root="true" ma:fieldsID="421da6d1c5393ec829acd1794be5d7bd" ns3:_="" ns4:_="">
    <xsd:import namespace="c99f02d9-c7db-4e60-8533-6231037e1960"/>
    <xsd:import namespace="5e631df7-e4eb-4a0f-b404-ea937514e6e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9f02d9-c7db-4e60-8533-6231037e19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e631df7-e4eb-4a0f-b404-ea937514e6ef" elementFormDefault="qualified">
    <xsd:import namespace="http://schemas.microsoft.com/office/2006/documentManagement/types"/>
    <xsd:import namespace="http://schemas.microsoft.com/office/infopath/2007/PartnerControls"/>
    <xsd:element name="SharedWithUsers" ma:index="13"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Partagé avec détails" ma:internalName="SharedWithDetails" ma:readOnly="true">
      <xsd:simpleType>
        <xsd:restriction base="dms:Note">
          <xsd:maxLength value="255"/>
        </xsd:restriction>
      </xsd:simpleType>
    </xsd:element>
    <xsd:element name="SharingHintHash" ma:index="15"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D07AFA-56ED-494E-AC96-7D874BD7F8DE}">
  <ds:schemaRefs>
    <ds:schemaRef ds:uri="http://purl.org/dc/elements/1.1/"/>
    <ds:schemaRef ds:uri="http://schemas.openxmlformats.org/package/2006/metadata/core-properties"/>
    <ds:schemaRef ds:uri="http://purl.org/dc/terms/"/>
    <ds:schemaRef ds:uri="c99f02d9-c7db-4e60-8533-6231037e1960"/>
    <ds:schemaRef ds:uri="http://schemas.microsoft.com/office/2006/documentManagement/types"/>
    <ds:schemaRef ds:uri="http://schemas.microsoft.com/office/2006/metadata/properties"/>
    <ds:schemaRef ds:uri="http://schemas.microsoft.com/office/infopath/2007/PartnerControls"/>
    <ds:schemaRef ds:uri="5e631df7-e4eb-4a0f-b404-ea937514e6ef"/>
    <ds:schemaRef ds:uri="http://www.w3.org/XML/1998/namespace"/>
    <ds:schemaRef ds:uri="http://purl.org/dc/dcmitype/"/>
  </ds:schemaRefs>
</ds:datastoreItem>
</file>

<file path=customXml/itemProps2.xml><?xml version="1.0" encoding="utf-8"?>
<ds:datastoreItem xmlns:ds="http://schemas.openxmlformats.org/officeDocument/2006/customXml" ds:itemID="{7720DD0F-DBB9-4D44-B01F-0CED9491E7EB}">
  <ds:schemaRefs>
    <ds:schemaRef ds:uri="5e631df7-e4eb-4a0f-b404-ea937514e6ef"/>
    <ds:schemaRef ds:uri="c99f02d9-c7db-4e60-8533-6231037e196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C3B034D-ACEF-4C52-A048-622E130B9A24}">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
  <TotalTime>0</TotalTime>
  <Words>1332</Words>
  <Application>Microsoft Office PowerPoint</Application>
  <PresentationFormat>Widescreen</PresentationFormat>
  <Paragraphs>340</Paragraphs>
  <Slides>28</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Courier New</vt:lpstr>
      <vt:lpstr>Open Sans</vt:lpstr>
      <vt:lpstr>Wingdings</vt:lpstr>
      <vt:lpstr>Office Theme</vt:lpstr>
      <vt:lpstr>PowerPoint Presentation</vt:lpstr>
      <vt:lpstr>PowerPoint Presentation</vt:lpstr>
      <vt:lpstr>Field Overview</vt:lpstr>
      <vt:lpstr>Technical background</vt:lpstr>
      <vt:lpstr>PowerPoint Presentation</vt:lpstr>
      <vt:lpstr>Swiss Market opportunity overview</vt:lpstr>
      <vt:lpstr>PowerPoint Presentation</vt:lpstr>
      <vt:lpstr>Competitors’ Patents</vt:lpstr>
      <vt:lpstr>Redinal’s Patents</vt:lpstr>
      <vt:lpstr>PowerPoint Presentation</vt:lpstr>
      <vt:lpstr>PowerPoint Presentation</vt:lpstr>
      <vt:lpstr>PowerPoint Presentation</vt:lpstr>
      <vt:lpstr>PowerPoint Presentation</vt:lpstr>
      <vt:lpstr>PowerPoint Presentation</vt:lpstr>
      <vt:lpstr>PowerPoint Presentation</vt:lpstr>
      <vt:lpstr>Thank you for your attention!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EP2408514A2: Active retinal implant </vt:lpstr>
      <vt:lpstr>EP2158937A3 Artificial retina device </vt:lpstr>
      <vt:lpstr>WO2019211847A1 Retinal implant fixation  apparatus and techniques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Pitch Deck</dc:title>
  <dc:creator>Matthieu Sayar</dc:creator>
  <cp:lastModifiedBy>Merten Christoph</cp:lastModifiedBy>
  <cp:revision>3</cp:revision>
  <dcterms:created xsi:type="dcterms:W3CDTF">2021-11-04T11:59:07Z</dcterms:created>
  <dcterms:modified xsi:type="dcterms:W3CDTF">2021-12-03T17:37:11Z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0x010100ADDC31B9630B9F4EACB9A5FE739771A4</vt:lpwstr>
  </property>
</Properties>
</file>